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1" r:id="rId20"/>
    <p:sldId id="276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B485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64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311B21-CAB1-4B4A-BDA0-32CDCF0D9F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B2C5891-25AF-4517-81C7-CF9ED4D0E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92BB450-62C8-40C6-96E5-24A8F6B81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10461-5EAE-4B43-9C0D-BDF26F8C3494}" type="datetimeFigureOut">
              <a:rPr lang="de-CH" smtClean="0"/>
              <a:t>13.12.2020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F6A188-92B4-4890-8BEE-177386699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6F515A-671C-4325-A071-ACA0E1D24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517F0-D896-47FC-8F3F-5D4C4B0CA01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40223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0D66A1-7153-4C9F-B16B-6E78ADAF9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21E9136-6ED0-4B92-844F-1F57090302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AC4832-5ED0-4FF9-A0CD-1AF2AC09F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10461-5EAE-4B43-9C0D-BDF26F8C3494}" type="datetimeFigureOut">
              <a:rPr lang="de-CH" smtClean="0"/>
              <a:t>13.12.2020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AC41919-B11E-4C78-9FF5-33A89A78E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491CBC-BB93-4E87-B30F-24C0E5615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517F0-D896-47FC-8F3F-5D4C4B0CA01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15836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87BD8BE-7B40-4FC1-9EAB-F96AA43AF9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C213AEF-F8D7-4554-9A51-355A6096F4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277C1ED-4559-4A9C-9FFF-7B63369E5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10461-5EAE-4B43-9C0D-BDF26F8C3494}" type="datetimeFigureOut">
              <a:rPr lang="de-CH" smtClean="0"/>
              <a:t>13.12.2020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10CD23-BA04-40E7-8990-892C06078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6D7D33-4D83-41B5-A9E2-05D1DFBF0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517F0-D896-47FC-8F3F-5D4C4B0CA01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98985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5BC8DD-33FA-4409-994C-9AAC19F51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82D47DA-7AA2-4075-9FBD-5908A4A78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F9239F-7E59-4695-B709-48B3B09E9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10461-5EAE-4B43-9C0D-BDF26F8C3494}" type="datetimeFigureOut">
              <a:rPr lang="de-CH" smtClean="0"/>
              <a:t>13.12.2020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D353FE7-006E-4146-954D-31FD04EB9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8D927B-BB92-45AD-8D2A-CCCE7F912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517F0-D896-47FC-8F3F-5D4C4B0CA01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41476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266F80-354A-449E-A5C7-6509D051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27C4B1A-4FCD-4515-8113-67E23F563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44282B0-298B-41E8-B8C3-FBC5E0945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10461-5EAE-4B43-9C0D-BDF26F8C3494}" type="datetimeFigureOut">
              <a:rPr lang="de-CH" smtClean="0"/>
              <a:t>13.12.2020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20362E6-D126-43A4-9EDD-00AF531C5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DD3D12E-7CFD-4FEE-BDC8-66D88039F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517F0-D896-47FC-8F3F-5D4C4B0CA01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67737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0C6BED-D8AA-4818-A0DC-CD6DFAE9C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DB18927-CA3A-44B6-B4F6-BF9969F14D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F641440-EAA7-4EE5-853B-B48AD38C7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7FBBC3B-82E1-4C84-88C2-68BAE017D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10461-5EAE-4B43-9C0D-BDF26F8C3494}" type="datetimeFigureOut">
              <a:rPr lang="de-CH" smtClean="0"/>
              <a:t>13.12.2020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C934E1B-F125-4CBA-8065-E6AC7D5B9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6710841-3A36-4D35-8674-8D9564216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517F0-D896-47FC-8F3F-5D4C4B0CA01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57736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88FFE3-86BD-430C-8411-2C2623317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B07417-65C9-4E3F-AAB4-5DD63F2EB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87F6366-2002-4917-A07A-9C8303A316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E4EC95D-C764-44AF-9B42-325655CD7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33E650B-757A-43D1-82D6-E81DA3CB4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D4C22A4-155E-4AA2-952B-E93AF8E7B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10461-5EAE-4B43-9C0D-BDF26F8C3494}" type="datetimeFigureOut">
              <a:rPr lang="de-CH" smtClean="0"/>
              <a:t>13.12.2020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E840B22-8707-49C5-914E-6E61EDF2E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12357B1-4845-4CD6-8942-382EFEB16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517F0-D896-47FC-8F3F-5D4C4B0CA01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37091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4237E8-DD0C-4E23-81E2-90830DD62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A4F2AC8-0B8C-4722-9B3A-35922EC60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10461-5EAE-4B43-9C0D-BDF26F8C3494}" type="datetimeFigureOut">
              <a:rPr lang="de-CH" smtClean="0"/>
              <a:t>13.12.2020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857A4AE-47C9-4D83-8D8A-4DC3B075B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0CA8A3A-30FA-4C98-BF9D-893D7CCBA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517F0-D896-47FC-8F3F-5D4C4B0CA01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04063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D911936-76BE-40E1-872F-6E7D87BE1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10461-5EAE-4B43-9C0D-BDF26F8C3494}" type="datetimeFigureOut">
              <a:rPr lang="de-CH" smtClean="0"/>
              <a:t>13.12.2020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899F7DD-D18A-475A-9529-DC5415605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F496BA2-60F5-4AA0-ACCD-D76B0071C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517F0-D896-47FC-8F3F-5D4C4B0CA01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84109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21ACE5-EE4E-42C0-9695-84F2DC68D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4F45D14-AE98-4A8A-B490-099300C5B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FD87B67-55D7-4589-AE23-1CE024325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8F46EB3-0CDB-4889-A75C-A43BE7CC2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10461-5EAE-4B43-9C0D-BDF26F8C3494}" type="datetimeFigureOut">
              <a:rPr lang="de-CH" smtClean="0"/>
              <a:t>13.12.2020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F306F13-FA9D-43CF-BF6E-0AF5377CC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DE1268F-AA72-4216-BD3B-3407F6EE6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517F0-D896-47FC-8F3F-5D4C4B0CA01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0703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FC86D2-6AAA-410D-92BF-FF1AE7B1D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7AACAEE-1150-414E-9859-9FE626C0AB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CDEDE9D-4C07-4FB0-8A70-5A9E8629B3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9946654-204D-419D-A3E0-270AEBF21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10461-5EAE-4B43-9C0D-BDF26F8C3494}" type="datetimeFigureOut">
              <a:rPr lang="de-CH" smtClean="0"/>
              <a:t>13.12.2020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C7BFA87-E31F-412A-8B74-BED6BA7D1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D5A7E1A-19BA-4A63-9FA3-E4945EEC6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517F0-D896-47FC-8F3F-5D4C4B0CA01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35873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7701CBB-4661-4DA1-818C-1E954C84F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3339A56-7F39-48BF-8FE7-A6934F5D5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9D4864-1CD3-4BA1-83AE-F53AD51374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10461-5EAE-4B43-9C0D-BDF26F8C3494}" type="datetimeFigureOut">
              <a:rPr lang="de-CH" smtClean="0"/>
              <a:t>13.12.2020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17CED7-AC28-4E5F-93BA-9533AF57D9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1DC6634-128E-4E0E-9C3A-32EDB4B903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517F0-D896-47FC-8F3F-5D4C4B0CA01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772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4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jpeg"/><Relationship Id="rId4" Type="http://schemas.openxmlformats.org/officeDocument/2006/relationships/image" Target="../media/image7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jpg"/><Relationship Id="rId4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jpg"/><Relationship Id="rId4" Type="http://schemas.openxmlformats.org/officeDocument/2006/relationships/image" Target="../media/image1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5150962C-D668-42C7-BAEE-01F3BBE5F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2327" y="720858"/>
            <a:ext cx="4646645" cy="2361065"/>
          </a:xfrm>
        </p:spPr>
        <p:txBody>
          <a:bodyPr anchor="b">
            <a:normAutofit/>
          </a:bodyPr>
          <a:lstStyle/>
          <a:p>
            <a:pPr algn="l"/>
            <a:r>
              <a:rPr lang="de-CH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Erdzeitalter</a:t>
            </a:r>
            <a:r>
              <a:rPr lang="de-CH" b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Miozän</a:t>
            </a:r>
          </a:p>
          <a:p>
            <a:pPr algn="l"/>
            <a:r>
              <a:rPr lang="de-CH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 – 8 </a:t>
            </a:r>
            <a:r>
              <a:rPr lang="de-CH" dirty="0" err="1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Mio</a:t>
            </a:r>
            <a:r>
              <a:rPr lang="de-CH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v. Chr.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Vulkane im Hegau sind </a:t>
            </a:r>
            <a:r>
              <a:rPr lang="de-CH" sz="200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aktiv,</a:t>
            </a:r>
            <a:br>
              <a:rPr lang="de-CH" sz="200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CH" sz="200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zuletzt </a:t>
            </a:r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aber nur noch unterirdisch</a:t>
            </a:r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416E4397-81C8-4F0E-9BE2-85785398A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518" y="425897"/>
            <a:ext cx="5457046" cy="265602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8FB687D-4177-4FFE-BC1E-8E0E77A53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477" y="3905667"/>
            <a:ext cx="7973088" cy="2418373"/>
          </a:xfrm>
          <a:prstGeom prst="rect">
            <a:avLst/>
          </a:prstGeom>
        </p:spPr>
      </p:pic>
      <p:pic>
        <p:nvPicPr>
          <p:cNvPr id="4" name="Grafik 3" descr="Ein Bild, das Wasser, draußen, Himmel, Sonnenuntergang enthält.&#10;&#10;Automatisch generierte Beschreibung">
            <a:extLst>
              <a:ext uri="{FF2B5EF4-FFF2-40B4-BE49-F238E27FC236}">
                <a16:creationId xmlns:a16="http://schemas.microsoft.com/office/drawing/2014/main" id="{A1053F8D-5201-4038-9491-3DC91B46CA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" y="4513432"/>
            <a:ext cx="2829718" cy="181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37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5150962C-D668-42C7-BAEE-01F3BBE5F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5942" y="625152"/>
            <a:ext cx="5169159" cy="2460414"/>
          </a:xfrm>
        </p:spPr>
        <p:txBody>
          <a:bodyPr anchor="b">
            <a:normAutofit/>
          </a:bodyPr>
          <a:lstStyle/>
          <a:p>
            <a:pPr algn="l"/>
            <a:r>
              <a:rPr lang="de-CH" b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de-CH" b="1" dirty="0" err="1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Durgaugensis</a:t>
            </a:r>
            <a:r>
              <a:rPr lang="de-CH" b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744 erste urkundliche Erwähnung des Thurgaus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Später «</a:t>
            </a:r>
            <a:r>
              <a:rPr lang="de-CH" sz="2000" dirty="0" err="1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Turgauia</a:t>
            </a:r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», dann «Grafschaft Thurgau»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861 Abtrennung des </a:t>
            </a:r>
            <a:r>
              <a:rPr lang="de-CH" sz="2000" dirty="0" err="1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Zürichgaus</a:t>
            </a:r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vom Thurgau…</a:t>
            </a: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DC423AD3-B0E3-4732-97D6-1048219DF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866" y="352686"/>
            <a:ext cx="5472000" cy="2664377"/>
          </a:xfrm>
          <a:prstGeom prst="rect">
            <a:avLst/>
          </a:prstGeom>
        </p:spPr>
      </p:pic>
      <p:pic>
        <p:nvPicPr>
          <p:cNvPr id="7" name="Grafik 6" descr="Ein Bild, das Karte enthält.&#10;&#10;Automatisch generierte Beschreibung">
            <a:extLst>
              <a:ext uri="{FF2B5EF4-FFF2-40B4-BE49-F238E27FC236}">
                <a16:creationId xmlns:a16="http://schemas.microsoft.com/office/drawing/2014/main" id="{C13903FC-461C-450D-8F83-DB014A45A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04" y="3256384"/>
            <a:ext cx="8756376" cy="324893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0EC2037-C2F4-4A75-83B4-A5073E4F98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105" y="3256384"/>
            <a:ext cx="1415726" cy="1662993"/>
          </a:xfrm>
          <a:prstGeom prst="rect">
            <a:avLst/>
          </a:prstGeom>
        </p:spPr>
      </p:pic>
      <p:sp>
        <p:nvSpPr>
          <p:cNvPr id="15" name="Untertitel 2">
            <a:extLst>
              <a:ext uri="{FF2B5EF4-FFF2-40B4-BE49-F238E27FC236}">
                <a16:creationId xmlns:a16="http://schemas.microsoft.com/office/drawing/2014/main" id="{8A8465F7-18C8-4CDA-9EE6-7E52FBCC987F}"/>
              </a:ext>
            </a:extLst>
          </p:cNvPr>
          <p:cNvSpPr txBox="1">
            <a:spLocks/>
          </p:cNvSpPr>
          <p:nvPr/>
        </p:nvSpPr>
        <p:spPr>
          <a:xfrm>
            <a:off x="954541" y="4732765"/>
            <a:ext cx="1632855" cy="18470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CH" sz="1400" i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erst 1803:</a:t>
            </a:r>
            <a:br>
              <a:rPr lang="de-CH" sz="1400" i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CH" sz="1400" i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Eintritt als gleichberechtigter Kanton in den Bund</a:t>
            </a:r>
            <a:br>
              <a:rPr lang="de-CH" sz="1400" i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CH" sz="1400" i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Flagge mit den gelben Löwen der </a:t>
            </a:r>
            <a:r>
              <a:rPr lang="de-CH" sz="1400" i="1" dirty="0" err="1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Kyburger</a:t>
            </a:r>
            <a:endParaRPr lang="de-CH" sz="1400" i="1" dirty="0">
              <a:solidFill>
                <a:srgbClr val="9966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770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5150962C-D668-42C7-BAEE-01F3BBE5F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4123" y="833956"/>
            <a:ext cx="5330889" cy="2317211"/>
          </a:xfrm>
        </p:spPr>
        <p:txBody>
          <a:bodyPr anchor="b">
            <a:normAutofit fontScale="92500" lnSpcReduction="20000"/>
          </a:bodyPr>
          <a:lstStyle/>
          <a:p>
            <a:pPr algn="l"/>
            <a:r>
              <a:rPr lang="de-CH" b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Kaiserkrönung</a:t>
            </a:r>
            <a:br>
              <a:rPr lang="de-CH" b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CH" b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Karls des Grossen</a:t>
            </a:r>
          </a:p>
          <a:p>
            <a:pPr algn="l"/>
            <a:r>
              <a:rPr lang="de-CH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800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grösste Ausdehnung und Höhepunkt des Frankenreiches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Lehenswesen: Bauern sind Hörige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Dreifelderwirtschaft: Sommergetreide, Wintergetreide, Brache im Wechsel</a:t>
            </a:r>
          </a:p>
        </p:txBody>
      </p: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FA4F62F1-FFAB-4993-9F45-B910089B0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60" y="3523370"/>
            <a:ext cx="1914969" cy="2977978"/>
          </a:xfrm>
          <a:prstGeom prst="rect">
            <a:avLst/>
          </a:prstGeom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EB3297A0-5057-47E5-B794-62A482130D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865" y="443523"/>
            <a:ext cx="5472000" cy="266768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BB7FFEB-5887-44DA-A995-8671148893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408" y="3281965"/>
            <a:ext cx="3973809" cy="321938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5773001-83C5-4EA8-B8F0-9357BEC479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166" y="4184136"/>
            <a:ext cx="1955002" cy="231721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1A58EF6-E860-4E39-945B-11516DA38D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6646" y="4695256"/>
            <a:ext cx="1914969" cy="180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169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5150962C-D668-42C7-BAEE-01F3BBE5F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4123" y="833956"/>
            <a:ext cx="5330889" cy="2317211"/>
          </a:xfrm>
        </p:spPr>
        <p:txBody>
          <a:bodyPr anchor="b">
            <a:normAutofit/>
          </a:bodyPr>
          <a:lstStyle/>
          <a:p>
            <a:pPr algn="l"/>
            <a:r>
              <a:rPr lang="de-CH" b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der Thurgau gehört zum</a:t>
            </a:r>
            <a:br>
              <a:rPr lang="de-CH" b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CH" b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Herzogtum Schwaben</a:t>
            </a:r>
          </a:p>
          <a:p>
            <a:pPr algn="l"/>
            <a:r>
              <a:rPr lang="de-CH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bis 1264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TG unter den Zähringern</a:t>
            </a:r>
            <a:b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 </a:t>
            </a:r>
            <a:r>
              <a:rPr lang="de-CH" sz="2000" dirty="0" err="1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Kyburgern</a:t>
            </a:r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(-&gt; gründen Frauenfeld) gehört zu Schwaben</a:t>
            </a: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5E0E3D93-427D-49E2-822C-31067A2AF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865" y="487775"/>
            <a:ext cx="5472000" cy="2663392"/>
          </a:xfrm>
          <a:prstGeom prst="rect">
            <a:avLst/>
          </a:prstGeom>
        </p:spPr>
      </p:pic>
      <p:pic>
        <p:nvPicPr>
          <p:cNvPr id="12" name="Grafik 11" descr="Ein Bild, das Karte enthält.&#10;&#10;Automatisch generierte Beschreibung">
            <a:extLst>
              <a:ext uri="{FF2B5EF4-FFF2-40B4-BE49-F238E27FC236}">
                <a16:creationId xmlns:a16="http://schemas.microsoft.com/office/drawing/2014/main" id="{503B9F6A-3606-4819-8AEE-0127F17EE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87" y="3695009"/>
            <a:ext cx="10500034" cy="2663392"/>
          </a:xfrm>
          <a:prstGeom prst="rect">
            <a:avLst/>
          </a:prstGeom>
        </p:spPr>
      </p:pic>
      <p:pic>
        <p:nvPicPr>
          <p:cNvPr id="14" name="Grafik 13" descr="Ein Bild, das Baum enthält.&#10;&#10;Automatisch generierte Beschreibung">
            <a:extLst>
              <a:ext uri="{FF2B5EF4-FFF2-40B4-BE49-F238E27FC236}">
                <a16:creationId xmlns:a16="http://schemas.microsoft.com/office/drawing/2014/main" id="{5D46E15C-0DE0-4F0F-941E-738935D3FF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585" y="5026705"/>
            <a:ext cx="1695795" cy="113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46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5150962C-D668-42C7-BAEE-01F3BBE5F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4124" y="749981"/>
            <a:ext cx="4638531" cy="2317211"/>
          </a:xfrm>
        </p:spPr>
        <p:txBody>
          <a:bodyPr anchor="b">
            <a:normAutofit/>
          </a:bodyPr>
          <a:lstStyle/>
          <a:p>
            <a:pPr algn="l"/>
            <a:r>
              <a:rPr lang="de-CH" b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unter den Habsburgern</a:t>
            </a:r>
          </a:p>
          <a:p>
            <a:pPr algn="l"/>
            <a:r>
              <a:rPr lang="de-CH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1264 - 1460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nach dem Aussterben der </a:t>
            </a:r>
            <a:r>
              <a:rPr lang="de-CH" sz="2000" dirty="0" err="1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Kyburger</a:t>
            </a:r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kommt ihr Besitz durch Erbschaft zu den Habsburgern</a:t>
            </a: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D5D77ECA-CFC0-4C27-A649-0016A5F18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012" y="394423"/>
            <a:ext cx="5472000" cy="2672769"/>
          </a:xfrm>
          <a:prstGeom prst="rect">
            <a:avLst/>
          </a:prstGeom>
        </p:spPr>
      </p:pic>
      <p:pic>
        <p:nvPicPr>
          <p:cNvPr id="7" name="Grafik 6" descr="Ein Bild, das Gebäude, Schloss enthält.&#10;&#10;Automatisch generierte Beschreibung">
            <a:extLst>
              <a:ext uri="{FF2B5EF4-FFF2-40B4-BE49-F238E27FC236}">
                <a16:creationId xmlns:a16="http://schemas.microsoft.com/office/drawing/2014/main" id="{26C32256-F7B4-4FC0-9F6E-7175A8F03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491" y="3308860"/>
            <a:ext cx="6719804" cy="3154717"/>
          </a:xfrm>
          <a:prstGeom prst="rect">
            <a:avLst/>
          </a:prstGeom>
        </p:spPr>
      </p:pic>
      <p:pic>
        <p:nvPicPr>
          <p:cNvPr id="9" name="Grafik 8" descr="Ein Bild, das Text, Königin enthält.&#10;&#10;Automatisch generierte Beschreibung">
            <a:extLst>
              <a:ext uri="{FF2B5EF4-FFF2-40B4-BE49-F238E27FC236}">
                <a16:creationId xmlns:a16="http://schemas.microsoft.com/office/drawing/2014/main" id="{7453AD83-9C0D-4D88-9255-F6B8FD7CF3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392" y="3308860"/>
            <a:ext cx="1399239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86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5150962C-D668-42C7-BAEE-01F3BBE5F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5657" y="724500"/>
            <a:ext cx="4646645" cy="2361065"/>
          </a:xfrm>
        </p:spPr>
        <p:txBody>
          <a:bodyPr anchor="b">
            <a:normAutofit fontScale="92500" lnSpcReduction="10000"/>
          </a:bodyPr>
          <a:lstStyle/>
          <a:p>
            <a:pPr algn="l"/>
            <a:r>
              <a:rPr lang="de-CH" b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Konzil von Konstanz</a:t>
            </a:r>
          </a:p>
          <a:p>
            <a:pPr algn="l"/>
            <a:r>
              <a:rPr lang="de-CH" sz="26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1414 - 18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vierjähriger Kongress von</a:t>
            </a:r>
            <a:b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25’000 Personen in Konstanz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drei Päpste; Wahl von Urban V.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Verurteilung der Frühreformatoren</a:t>
            </a:r>
            <a:b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Jan Hus und Hieronymus von Prag</a:t>
            </a: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54AE41F1-1DF6-4980-99DF-AA2F7E34D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563" y="423049"/>
            <a:ext cx="5472000" cy="2662516"/>
          </a:xfrm>
          <a:prstGeom prst="rect">
            <a:avLst/>
          </a:prstGeom>
        </p:spPr>
      </p:pic>
      <p:pic>
        <p:nvPicPr>
          <p:cNvPr id="6" name="Grafik 5" descr="Ein Bild, das Himmel, draußen, Skulptur enthält.&#10;&#10;Automatisch generierte Beschreibung">
            <a:extLst>
              <a:ext uri="{FF2B5EF4-FFF2-40B4-BE49-F238E27FC236}">
                <a16:creationId xmlns:a16="http://schemas.microsoft.com/office/drawing/2014/main" id="{2EEB6376-C943-4D2F-82C2-AD850F4AC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525" y="3319462"/>
            <a:ext cx="1575258" cy="3224213"/>
          </a:xfrm>
          <a:prstGeom prst="rect">
            <a:avLst/>
          </a:prstGeom>
        </p:spPr>
      </p:pic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6154AFC7-7D70-4C4D-97C7-485BCED417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763" y="4182610"/>
            <a:ext cx="1645999" cy="2361065"/>
          </a:xfrm>
          <a:prstGeom prst="rect">
            <a:avLst/>
          </a:prstGeom>
        </p:spPr>
      </p:pic>
      <p:pic>
        <p:nvPicPr>
          <p:cNvPr id="12" name="Grafik 11" descr="Ein Bild, das Text, Himmel, draußen enthält.&#10;&#10;Automatisch generierte Beschreibung">
            <a:extLst>
              <a:ext uri="{FF2B5EF4-FFF2-40B4-BE49-F238E27FC236}">
                <a16:creationId xmlns:a16="http://schemas.microsoft.com/office/drawing/2014/main" id="{3FE0B2F8-F78A-407C-9A8D-CD3B95B84C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719" y="3429000"/>
            <a:ext cx="4457700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73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5150962C-D668-42C7-BAEE-01F3BBE5F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5657" y="412796"/>
            <a:ext cx="4646645" cy="2672769"/>
          </a:xfrm>
        </p:spPr>
        <p:txBody>
          <a:bodyPr anchor="b">
            <a:normAutofit/>
          </a:bodyPr>
          <a:lstStyle/>
          <a:p>
            <a:pPr algn="l"/>
            <a:r>
              <a:rPr lang="de-CH" b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Untertanen der Eidgenossen</a:t>
            </a:r>
          </a:p>
          <a:p>
            <a:pPr algn="l"/>
            <a:r>
              <a:rPr lang="de-CH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1460 – 1798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Thurgau ist «Gemeine Herrschaft» der </a:t>
            </a:r>
            <a:r>
              <a:rPr lang="de-CH" sz="2000" dirty="0" err="1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achtörtigen</a:t>
            </a:r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Eidgenossenschaft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Landvogt in Frauenfeld</a:t>
            </a: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034BC136-7FF7-46D9-AD24-6EAC74B31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403" y="412796"/>
            <a:ext cx="5472000" cy="267276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FD11AE7-4FC1-41B2-9350-522288AFC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9443" y="3410287"/>
            <a:ext cx="4646645" cy="303491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4920F2D-BF4B-458E-BA90-5CE914862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7624" y="4049486"/>
            <a:ext cx="3349811" cy="239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56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5150962C-D668-42C7-BAEE-01F3BBE5F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5657" y="412796"/>
            <a:ext cx="4646645" cy="2672769"/>
          </a:xfrm>
        </p:spPr>
        <p:txBody>
          <a:bodyPr anchor="b">
            <a:normAutofit/>
          </a:bodyPr>
          <a:lstStyle/>
          <a:p>
            <a:pPr algn="l"/>
            <a:r>
              <a:rPr lang="de-CH" b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Schlacht bei </a:t>
            </a:r>
            <a:r>
              <a:rPr lang="de-CH" b="1" dirty="0" err="1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Schwaderloh</a:t>
            </a:r>
            <a:br>
              <a:rPr lang="de-CH" b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CH" b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Schwabenkrieg</a:t>
            </a:r>
          </a:p>
          <a:p>
            <a:pPr algn="l"/>
            <a:r>
              <a:rPr lang="de-CH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1499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aggressive Expansion der Eidgenossen führt zum Schwabenkrieg mit der «Schlacht bei </a:t>
            </a:r>
            <a:r>
              <a:rPr lang="de-CH" sz="2000" dirty="0" err="1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Schwaderloh</a:t>
            </a:r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A0A3C129-7183-4858-BDEE-C9E98D355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403" y="412796"/>
            <a:ext cx="5472000" cy="2674440"/>
          </a:xfrm>
          <a:prstGeom prst="rect">
            <a:avLst/>
          </a:prstGeom>
        </p:spPr>
      </p:pic>
      <p:pic>
        <p:nvPicPr>
          <p:cNvPr id="7" name="Grafik 6" descr="Ein Bild, das Text, Bettwäsche, Gewebe enthält.&#10;&#10;Automatisch generierte Beschreibung">
            <a:extLst>
              <a:ext uri="{FF2B5EF4-FFF2-40B4-BE49-F238E27FC236}">
                <a16:creationId xmlns:a16="http://schemas.microsoft.com/office/drawing/2014/main" id="{831E5140-FCA9-4453-A799-201ADE280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19" y="4623938"/>
            <a:ext cx="2359226" cy="1898306"/>
          </a:xfrm>
          <a:prstGeom prst="rect">
            <a:avLst/>
          </a:prstGeom>
        </p:spPr>
      </p:pic>
      <p:pic>
        <p:nvPicPr>
          <p:cNvPr id="10" name="Grafik 9" descr="Ein Bild, das Gras enthält.&#10;&#10;Automatisch generierte Beschreibung">
            <a:extLst>
              <a:ext uri="{FF2B5EF4-FFF2-40B4-BE49-F238E27FC236}">
                <a16:creationId xmlns:a16="http://schemas.microsoft.com/office/drawing/2014/main" id="{C6486123-53E9-496B-8DCF-08D96B8352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077" y="4618892"/>
            <a:ext cx="5851306" cy="1886683"/>
          </a:xfrm>
          <a:prstGeom prst="rect">
            <a:avLst/>
          </a:prstGeom>
        </p:spPr>
      </p:pic>
      <p:pic>
        <p:nvPicPr>
          <p:cNvPr id="13" name="Grafik 12" descr="Ein Bild, das Text, Gewebe enthält.&#10;&#10;Automatisch generierte Beschreibung">
            <a:extLst>
              <a:ext uri="{FF2B5EF4-FFF2-40B4-BE49-F238E27FC236}">
                <a16:creationId xmlns:a16="http://schemas.microsoft.com/office/drawing/2014/main" id="{DD7392A7-FFE9-49C8-9CAF-1E7F2D9E52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986" y="3458094"/>
            <a:ext cx="2383191" cy="3080817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9DD2BDF9-1C80-4CA3-A3A6-E622FA91F3AE}"/>
              </a:ext>
            </a:extLst>
          </p:cNvPr>
          <p:cNvSpPr txBox="1"/>
          <p:nvPr/>
        </p:nvSpPr>
        <p:spPr>
          <a:xfrm>
            <a:off x="1224738" y="3458095"/>
            <a:ext cx="71544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b="0" i="0" dirty="0">
                <a:solidFill>
                  <a:srgbClr val="9966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Nach Kriegsende gewinnen die Eidgenossen die Landgerichtsbarkeit über den Thurgau, verlieren aber die Stadt Konstanz.</a:t>
            </a:r>
            <a:endParaRPr lang="de-CH" dirty="0">
              <a:solidFill>
                <a:srgbClr val="9966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12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5150962C-D668-42C7-BAEE-01F3BBE5F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4987" y="453908"/>
            <a:ext cx="4646645" cy="2672769"/>
          </a:xfrm>
        </p:spPr>
        <p:txBody>
          <a:bodyPr anchor="b">
            <a:normAutofit fontScale="85000" lnSpcReduction="10000"/>
          </a:bodyPr>
          <a:lstStyle/>
          <a:p>
            <a:pPr algn="l"/>
            <a:r>
              <a:rPr lang="de-CH" b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Reformation / Gegenreformation</a:t>
            </a:r>
          </a:p>
          <a:p>
            <a:pPr algn="l"/>
            <a:r>
              <a:rPr lang="de-CH" sz="28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1517 - 1712</a:t>
            </a:r>
          </a:p>
          <a:p>
            <a:pPr algn="l"/>
            <a:r>
              <a:rPr lang="de-CH" b="0" i="0" dirty="0">
                <a:solidFill>
                  <a:srgbClr val="996633"/>
                </a:solidFill>
                <a:effectLst/>
                <a:latin typeface="Open Sans"/>
              </a:rPr>
              <a:t>Ausbreitung der reformierten Konfession unter dem Einfluss Zwinglis von Zürich aus</a:t>
            </a:r>
          </a:p>
          <a:p>
            <a:pPr algn="l"/>
            <a:r>
              <a:rPr lang="de-CH" dirty="0">
                <a:solidFill>
                  <a:srgbClr val="996633"/>
                </a:solidFill>
                <a:latin typeface="Open Sans"/>
              </a:rPr>
              <a:t>Gegenreformation und Glaubenskriege</a:t>
            </a:r>
          </a:p>
          <a:p>
            <a:pPr algn="l"/>
            <a:r>
              <a:rPr lang="de-CH" b="0" i="0" dirty="0">
                <a:solidFill>
                  <a:srgbClr val="996633"/>
                </a:solidFill>
                <a:effectLst/>
                <a:latin typeface="Open Sans"/>
              </a:rPr>
              <a:t>erst ab 1712 Gleichberechtigung beider Konfessionen</a:t>
            </a:r>
          </a:p>
        </p:txBody>
      </p:sp>
      <p:pic>
        <p:nvPicPr>
          <p:cNvPr id="1028" name="Picture 4" descr="Huldrych Zwingli – Wikipedia">
            <a:extLst>
              <a:ext uri="{FF2B5EF4-FFF2-40B4-BE49-F238E27FC236}">
                <a16:creationId xmlns:a16="http://schemas.microsoft.com/office/drawing/2014/main" id="{6AC70123-97E6-4FE9-A831-E806D5985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98" y="3474381"/>
            <a:ext cx="2464032" cy="306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3C6CFE1-CEFD-4F7D-B284-C11FC66D1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407" y="3499234"/>
            <a:ext cx="4825157" cy="306849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707F85C-9806-43F7-97C0-3DA983207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4335" y="3429000"/>
            <a:ext cx="2479232" cy="3138732"/>
          </a:xfrm>
          <a:prstGeom prst="rect">
            <a:avLst/>
          </a:prstGeom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8E43EECE-05A4-4CFF-8370-A0BE3972A8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873" y="453829"/>
            <a:ext cx="5472000" cy="267284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04120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5150962C-D668-42C7-BAEE-01F3BBE5F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8361" y="869544"/>
            <a:ext cx="4646645" cy="2672769"/>
          </a:xfrm>
        </p:spPr>
        <p:txBody>
          <a:bodyPr anchor="b">
            <a:normAutofit/>
          </a:bodyPr>
          <a:lstStyle/>
          <a:p>
            <a:pPr algn="l"/>
            <a:r>
              <a:rPr lang="de-CH" b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Dreissigjähriger Krieg</a:t>
            </a:r>
          </a:p>
          <a:p>
            <a:pPr algn="l"/>
            <a:r>
              <a:rPr lang="de-CH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1618 - 48</a:t>
            </a:r>
          </a:p>
          <a:p>
            <a:pPr algn="l"/>
            <a:r>
              <a:rPr lang="de-CH" sz="2000" b="0" i="0" dirty="0">
                <a:solidFill>
                  <a:srgbClr val="996633"/>
                </a:solidFill>
                <a:effectLst/>
                <a:latin typeface="Open Sans"/>
              </a:rPr>
              <a:t>protestantisches Württemberg mit Schweden gegen katholische Österreicher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Open Sans"/>
              </a:rPr>
              <a:t>Krieg v.a. in Deutschland</a:t>
            </a:r>
            <a:endParaRPr lang="de-CH" sz="2000" b="0" i="0" dirty="0">
              <a:solidFill>
                <a:srgbClr val="996633"/>
              </a:solidFill>
              <a:effectLst/>
              <a:latin typeface="Open Sans"/>
            </a:endParaRPr>
          </a:p>
          <a:p>
            <a:pPr algn="l"/>
            <a:r>
              <a:rPr lang="de-CH" sz="2000" dirty="0">
                <a:solidFill>
                  <a:srgbClr val="996633"/>
                </a:solidFill>
                <a:latin typeface="Open Sans"/>
              </a:rPr>
              <a:t>k</a:t>
            </a:r>
            <a:r>
              <a:rPr lang="de-CH" sz="2000" b="0" i="0" dirty="0">
                <a:solidFill>
                  <a:srgbClr val="996633"/>
                </a:solidFill>
                <a:effectLst/>
                <a:latin typeface="Open Sans"/>
              </a:rPr>
              <a:t>ein eindeutiger Sieger</a:t>
            </a: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80033E55-7115-40E7-95EB-B7575438F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873" y="464161"/>
            <a:ext cx="5472000" cy="266251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B4B4D93-E31F-487F-8E02-4276DA4F0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258" y="4152955"/>
            <a:ext cx="6196677" cy="239014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EE3FF09-E3DB-4D18-A001-BD9DCD3178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361" y="3421853"/>
            <a:ext cx="3636979" cy="312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37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5150962C-D668-42C7-BAEE-01F3BBE5F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6689" y="695896"/>
            <a:ext cx="4646645" cy="2672769"/>
          </a:xfrm>
        </p:spPr>
        <p:txBody>
          <a:bodyPr anchor="b">
            <a:normAutofit/>
          </a:bodyPr>
          <a:lstStyle/>
          <a:p>
            <a:pPr algn="l"/>
            <a:r>
              <a:rPr lang="de-CH" b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Franzosen erobern die Schweiz</a:t>
            </a:r>
          </a:p>
          <a:p>
            <a:pPr algn="l"/>
            <a:r>
              <a:rPr lang="de-CH" b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Unabhängigkeit des Kantons Thurgau</a:t>
            </a:r>
          </a:p>
          <a:p>
            <a:pPr algn="l"/>
            <a:r>
              <a:rPr lang="de-CH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1798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Paul Reinhart führt den TG in die Freiheit</a:t>
            </a:r>
          </a:p>
        </p:txBody>
      </p:sp>
      <p:pic>
        <p:nvPicPr>
          <p:cNvPr id="17" name="Grafik 16" descr="Ein Bild, das Text enthält.&#10;&#10;Automatisch generierte Beschreibung">
            <a:extLst>
              <a:ext uri="{FF2B5EF4-FFF2-40B4-BE49-F238E27FC236}">
                <a16:creationId xmlns:a16="http://schemas.microsoft.com/office/drawing/2014/main" id="{E861E718-6235-4EC0-984D-57E341D47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946" y="436943"/>
            <a:ext cx="5472000" cy="2665934"/>
          </a:xfrm>
          <a:prstGeom prst="rect">
            <a:avLst/>
          </a:prstGeom>
        </p:spPr>
      </p:pic>
      <p:pic>
        <p:nvPicPr>
          <p:cNvPr id="19" name="Grafik 18" descr="Ein Bild, das Person, Mann, gestreift, darstellend enthält.&#10;&#10;Automatisch generierte Beschreibung">
            <a:extLst>
              <a:ext uri="{FF2B5EF4-FFF2-40B4-BE49-F238E27FC236}">
                <a16:creationId xmlns:a16="http://schemas.microsoft.com/office/drawing/2014/main" id="{B6E07CAA-A1CE-4543-8077-8543D6BEB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029" y="4348066"/>
            <a:ext cx="1538675" cy="2143726"/>
          </a:xfrm>
          <a:prstGeom prst="rect">
            <a:avLst/>
          </a:prstGeom>
        </p:spPr>
      </p:pic>
      <p:pic>
        <p:nvPicPr>
          <p:cNvPr id="21" name="Grafik 20" descr="Ein Bild, das Blume, Pflanze, ausgestaltet, Stein enthält.&#10;&#10;Automatisch generierte Beschreibung">
            <a:extLst>
              <a:ext uri="{FF2B5EF4-FFF2-40B4-BE49-F238E27FC236}">
                <a16:creationId xmlns:a16="http://schemas.microsoft.com/office/drawing/2014/main" id="{008445AA-07A4-43B4-B252-5F5EDC1A11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528" y="3355671"/>
            <a:ext cx="4291770" cy="3136121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A04D1B60-F161-4F80-AAF3-88AAB6421B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980" y="3772436"/>
            <a:ext cx="2787032" cy="271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04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5150962C-D668-42C7-BAEE-01F3BBE5F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1721" y="724500"/>
            <a:ext cx="4646645" cy="2361065"/>
          </a:xfrm>
        </p:spPr>
        <p:txBody>
          <a:bodyPr anchor="b">
            <a:normAutofit/>
          </a:bodyPr>
          <a:lstStyle/>
          <a:p>
            <a:pPr algn="l"/>
            <a:r>
              <a:rPr lang="de-CH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letzte </a:t>
            </a:r>
            <a:r>
              <a:rPr lang="de-CH" b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Eiszeit</a:t>
            </a:r>
          </a:p>
          <a:p>
            <a:pPr algn="l"/>
            <a:r>
              <a:rPr lang="de-CH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ca. 20’000 v. Chr.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nur noch das Hörnli blickt aus dem Eismeer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der Rheingletscher formt das Bodenseebecken</a:t>
            </a: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BF113CB5-12EA-4B1B-9A49-4D248E5F4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963" y="414457"/>
            <a:ext cx="5475600" cy="267110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95A8C0B-B8AA-420D-81AF-C4F7F7F37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071" y="3285743"/>
            <a:ext cx="6684614" cy="31578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8528EF1-C353-406D-9F61-6BC7A07E2F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683" y="3865419"/>
            <a:ext cx="1784855" cy="257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37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5150962C-D668-42C7-BAEE-01F3BBE5F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5657" y="412796"/>
            <a:ext cx="4646645" cy="2672769"/>
          </a:xfrm>
        </p:spPr>
        <p:txBody>
          <a:bodyPr anchor="b">
            <a:normAutofit/>
          </a:bodyPr>
          <a:lstStyle/>
          <a:p>
            <a:pPr algn="l"/>
            <a:r>
              <a:rPr lang="de-CH" b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Helvetische Republik</a:t>
            </a:r>
            <a:br>
              <a:rPr lang="de-CH" b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CH" b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«Helvetik»</a:t>
            </a:r>
          </a:p>
          <a:p>
            <a:pPr algn="l"/>
            <a:r>
              <a:rPr lang="de-CH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1798 - 1803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Einheitsstaat unter französischer Führung</a:t>
            </a:r>
          </a:p>
        </p:txBody>
      </p:sp>
      <p:pic>
        <p:nvPicPr>
          <p:cNvPr id="2050" name="Picture 2" descr="Helvetische Republik – Wikipedia">
            <a:extLst>
              <a:ext uri="{FF2B5EF4-FFF2-40B4-BE49-F238E27FC236}">
                <a16:creationId xmlns:a16="http://schemas.microsoft.com/office/drawing/2014/main" id="{11224C1D-EB84-4E02-A24A-639AFEAE0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177" y="3478942"/>
            <a:ext cx="1587580" cy="158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elvetische Republik 1798">
            <a:extLst>
              <a:ext uri="{FF2B5EF4-FFF2-40B4-BE49-F238E27FC236}">
                <a16:creationId xmlns:a16="http://schemas.microsoft.com/office/drawing/2014/main" id="{43A4CF82-17E6-4284-8DA6-F8BE671A9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045" y="3472730"/>
            <a:ext cx="4912065" cy="308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E6B82F0-EF9C-4488-A230-6E91AA13C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1412" y="456471"/>
            <a:ext cx="5472000" cy="2629094"/>
          </a:xfrm>
          <a:prstGeom prst="rect">
            <a:avLst/>
          </a:prstGeom>
        </p:spPr>
      </p:pic>
      <p:pic>
        <p:nvPicPr>
          <p:cNvPr id="2054" name="Picture 6" descr="Helvetische Republik – Wikipedia">
            <a:extLst>
              <a:ext uri="{FF2B5EF4-FFF2-40B4-BE49-F238E27FC236}">
                <a16:creationId xmlns:a16="http://schemas.microsoft.com/office/drawing/2014/main" id="{13E4A068-429B-4ACC-A91A-F05AF9D1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28" y="3296191"/>
            <a:ext cx="1587580" cy="326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5116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5150962C-D668-42C7-BAEE-01F3BBE5F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5657" y="412796"/>
            <a:ext cx="4806729" cy="2672769"/>
          </a:xfrm>
        </p:spPr>
        <p:txBody>
          <a:bodyPr anchor="b">
            <a:normAutofit/>
          </a:bodyPr>
          <a:lstStyle/>
          <a:p>
            <a:pPr algn="l"/>
            <a:r>
              <a:rPr lang="de-CH" b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Staatenbund</a:t>
            </a:r>
          </a:p>
          <a:p>
            <a:pPr algn="l"/>
            <a:r>
              <a:rPr lang="de-CH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1803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Ende der Helvetik; neuer Staatenbund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Beitritt des Thurgaus als gleichberechtigter Kanton</a:t>
            </a: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E9D5EB1F-A201-48A2-9131-8D547D2BE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615" y="416213"/>
            <a:ext cx="5472000" cy="2669352"/>
          </a:xfrm>
          <a:prstGeom prst="rect">
            <a:avLst/>
          </a:prstGeom>
        </p:spPr>
      </p:pic>
      <p:pic>
        <p:nvPicPr>
          <p:cNvPr id="6" name="Grafik 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24C85B47-E7FE-4EFF-972B-9980F2C89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91" y="3572049"/>
            <a:ext cx="2344604" cy="275410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CEC894E-58FA-4BEA-A9A1-89CD3953C4F1}"/>
              </a:ext>
            </a:extLst>
          </p:cNvPr>
          <p:cNvSpPr txBox="1"/>
          <p:nvPr/>
        </p:nvSpPr>
        <p:spPr>
          <a:xfrm>
            <a:off x="1175657" y="5980122"/>
            <a:ext cx="72153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Flagge nach den gelben Löwen der </a:t>
            </a:r>
            <a:r>
              <a:rPr lang="de-CH" sz="2000" dirty="0" err="1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Kyburger</a:t>
            </a:r>
            <a:endParaRPr lang="de-CH" sz="2000" dirty="0">
              <a:solidFill>
                <a:srgbClr val="9966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 descr="Fahne Flagge Thurgau 120cmx120cm | Kaufen auf Ricardo">
            <a:extLst>
              <a:ext uri="{FF2B5EF4-FFF2-40B4-BE49-F238E27FC236}">
                <a16:creationId xmlns:a16="http://schemas.microsoft.com/office/drawing/2014/main" id="{73BAB5C7-B9EE-4462-A5CC-2432C8B07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32" y="3572050"/>
            <a:ext cx="2162596" cy="216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970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5150962C-D668-42C7-BAEE-01F3BBE5F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5656" y="526192"/>
            <a:ext cx="4806729" cy="2672769"/>
          </a:xfrm>
        </p:spPr>
        <p:txBody>
          <a:bodyPr anchor="b">
            <a:normAutofit/>
          </a:bodyPr>
          <a:lstStyle/>
          <a:p>
            <a:pPr algn="l"/>
            <a:r>
              <a:rPr lang="de-CH" b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Grosse Hungersnot</a:t>
            </a:r>
          </a:p>
          <a:p>
            <a:pPr algn="l"/>
            <a:r>
              <a:rPr lang="de-CH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1816 -17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«das Jahr ohne Sommer»</a:t>
            </a:r>
            <a:b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Hochwasser</a:t>
            </a:r>
            <a:b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die Ernten verfaulen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100’000 Tote in der Ostschweiz</a:t>
            </a: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45FD687F-F0CE-4EAD-BB9E-656234B68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616" y="526192"/>
            <a:ext cx="5472000" cy="2671101"/>
          </a:xfrm>
          <a:prstGeom prst="rect">
            <a:avLst/>
          </a:prstGeom>
        </p:spPr>
      </p:pic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04646E33-F0C4-479B-99D7-D4BC162C9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57" y="3428998"/>
            <a:ext cx="1465291" cy="3068672"/>
          </a:xfrm>
          <a:prstGeom prst="rect">
            <a:avLst/>
          </a:prstGeom>
        </p:spPr>
      </p:pic>
      <p:pic>
        <p:nvPicPr>
          <p:cNvPr id="10" name="Grafik 9" descr="Ein Bild, das Text, Boden, draußen, Gebäude enthält.&#10;&#10;Automatisch generierte Beschreibung">
            <a:extLst>
              <a:ext uri="{FF2B5EF4-FFF2-40B4-BE49-F238E27FC236}">
                <a16:creationId xmlns:a16="http://schemas.microsoft.com/office/drawing/2014/main" id="{6234EAC8-6173-473D-8410-85BE550F95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463" y="3659040"/>
            <a:ext cx="1061716" cy="1598856"/>
          </a:xfrm>
          <a:prstGeom prst="rect">
            <a:avLst/>
          </a:prstGeom>
        </p:spPr>
      </p:pic>
      <p:pic>
        <p:nvPicPr>
          <p:cNvPr id="13" name="Grafik 12" descr="Ein Bild, das Text, draußen, Wasser enthält.&#10;&#10;Automatisch generierte Beschreibung">
            <a:extLst>
              <a:ext uri="{FF2B5EF4-FFF2-40B4-BE49-F238E27FC236}">
                <a16:creationId xmlns:a16="http://schemas.microsoft.com/office/drawing/2014/main" id="{E54B238B-07E5-4BDF-A05F-53B1D409C0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618" y="3659039"/>
            <a:ext cx="988632" cy="1598856"/>
          </a:xfrm>
          <a:prstGeom prst="rect">
            <a:avLst/>
          </a:prstGeom>
        </p:spPr>
      </p:pic>
      <p:pic>
        <p:nvPicPr>
          <p:cNvPr id="15" name="Grafik 14" descr="Ein Bild, das Text enthält.&#10;&#10;Automatisch generierte Beschreibung">
            <a:extLst>
              <a:ext uri="{FF2B5EF4-FFF2-40B4-BE49-F238E27FC236}">
                <a16:creationId xmlns:a16="http://schemas.microsoft.com/office/drawing/2014/main" id="{F8C1F149-23C9-42B4-A7B9-320E9E52C0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307" y="3428999"/>
            <a:ext cx="4817628" cy="3068671"/>
          </a:xfrm>
          <a:prstGeom prst="rect">
            <a:avLst/>
          </a:prstGeom>
        </p:spPr>
      </p:pic>
      <p:pic>
        <p:nvPicPr>
          <p:cNvPr id="17" name="Grafik 16" descr="Ein Bild, das Text, Gras enthält.&#10;&#10;Automatisch generierte Beschreibung">
            <a:extLst>
              <a:ext uri="{FF2B5EF4-FFF2-40B4-BE49-F238E27FC236}">
                <a16:creationId xmlns:a16="http://schemas.microsoft.com/office/drawing/2014/main" id="{86380B01-38D9-4B82-BDED-FD017C15A4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414" y="5520139"/>
            <a:ext cx="3892668" cy="97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71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5150962C-D668-42C7-BAEE-01F3BBE5F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4213" y="526192"/>
            <a:ext cx="4806729" cy="2672769"/>
          </a:xfrm>
        </p:spPr>
        <p:txBody>
          <a:bodyPr anchor="b">
            <a:normAutofit/>
          </a:bodyPr>
          <a:lstStyle/>
          <a:p>
            <a:pPr algn="l"/>
            <a:r>
              <a:rPr lang="de-CH" b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Hortense + Louis Napoleon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1817 kauft Hortense das Schloss Arenenberg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Louis Napoleon wächst dort auf und</a:t>
            </a:r>
            <a:b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lässt den Aussichtsturm «</a:t>
            </a:r>
            <a:r>
              <a:rPr lang="de-CH" sz="2000" dirty="0" err="1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Belvédère</a:t>
            </a:r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bauen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später Kaiser Napoleon III.</a:t>
            </a: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E06F3DE4-C71C-4777-922C-57CED1186A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617" y="526192"/>
            <a:ext cx="5472000" cy="2674440"/>
          </a:xfrm>
          <a:prstGeom prst="rect">
            <a:avLst/>
          </a:prstGeom>
        </p:spPr>
      </p:pic>
      <p:pic>
        <p:nvPicPr>
          <p:cNvPr id="7" name="Grafik 6" descr="Ein Bild, das Berg, Gras, draußen, Gebäude enthält.&#10;&#10;Automatisch generierte Beschreibung">
            <a:extLst>
              <a:ext uri="{FF2B5EF4-FFF2-40B4-BE49-F238E27FC236}">
                <a16:creationId xmlns:a16="http://schemas.microsoft.com/office/drawing/2014/main" id="{15278CAE-03FC-43F3-907C-1D867B16D7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67" y="4554956"/>
            <a:ext cx="5835150" cy="1996043"/>
          </a:xfrm>
          <a:prstGeom prst="rect">
            <a:avLst/>
          </a:prstGeom>
        </p:spPr>
      </p:pic>
      <p:pic>
        <p:nvPicPr>
          <p:cNvPr id="11" name="Grafik 10" descr="Ein Bild, das Text, Baum, draußen, Haus enthält.&#10;&#10;Automatisch generierte Beschreibung">
            <a:extLst>
              <a:ext uri="{FF2B5EF4-FFF2-40B4-BE49-F238E27FC236}">
                <a16:creationId xmlns:a16="http://schemas.microsoft.com/office/drawing/2014/main" id="{43F05FA6-858E-4003-BA30-D728F88C08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340" y="4554956"/>
            <a:ext cx="3168058" cy="1996043"/>
          </a:xfrm>
          <a:prstGeom prst="rect">
            <a:avLst/>
          </a:prstGeom>
        </p:spPr>
      </p:pic>
      <p:pic>
        <p:nvPicPr>
          <p:cNvPr id="14" name="Grafik 13" descr="Ein Bild, das Text, Person, angezogen, Kleidung enthält.&#10;&#10;Automatisch generierte Beschreibung">
            <a:extLst>
              <a:ext uri="{FF2B5EF4-FFF2-40B4-BE49-F238E27FC236}">
                <a16:creationId xmlns:a16="http://schemas.microsoft.com/office/drawing/2014/main" id="{D7B3A7AA-4AA7-4AC9-8C47-27B1E3296D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212" y="3306687"/>
            <a:ext cx="1134862" cy="106029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A7B2F33-A804-4620-AC2A-8DCBA6C73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122" y="3428999"/>
            <a:ext cx="1961850" cy="3122000"/>
          </a:xfrm>
          <a:prstGeom prst="rect">
            <a:avLst/>
          </a:prstGeom>
        </p:spPr>
      </p:pic>
      <p:pic>
        <p:nvPicPr>
          <p:cNvPr id="20" name="Grafik 19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55B310BB-C914-4748-88AA-96EC618717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444" y="3430027"/>
            <a:ext cx="936954" cy="93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139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5150962C-D668-42C7-BAEE-01F3BBE5F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1011" y="412796"/>
            <a:ext cx="4806729" cy="2672769"/>
          </a:xfrm>
        </p:spPr>
        <p:txBody>
          <a:bodyPr anchor="b">
            <a:normAutofit/>
          </a:bodyPr>
          <a:lstStyle/>
          <a:p>
            <a:pPr algn="l"/>
            <a:r>
              <a:rPr lang="de-CH" b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Thurgauer Kantonsverfassung</a:t>
            </a:r>
          </a:p>
          <a:p>
            <a:pPr algn="l"/>
            <a:r>
              <a:rPr lang="de-CH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1831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hauptsächlich ausgearbeitet durch Thomas Bornhauser</a:t>
            </a:r>
          </a:p>
        </p:txBody>
      </p:sp>
      <p:pic>
        <p:nvPicPr>
          <p:cNvPr id="5" name="Grafik 4" descr="Ein Bild, das Text, Person, Wand, Mann enthält.&#10;&#10;Automatisch generierte Beschreibung">
            <a:extLst>
              <a:ext uri="{FF2B5EF4-FFF2-40B4-BE49-F238E27FC236}">
                <a16:creationId xmlns:a16="http://schemas.microsoft.com/office/drawing/2014/main" id="{C4148554-30A2-43E2-AF10-1A0E2A9DC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981" y="3409775"/>
            <a:ext cx="2474128" cy="3175014"/>
          </a:xfrm>
          <a:prstGeom prst="rect">
            <a:avLst/>
          </a:prstGeom>
        </p:spPr>
      </p:pic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B831094F-D7BE-469A-83D3-7194FA87DE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261" y="419631"/>
            <a:ext cx="5472000" cy="266593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E0D611E-90BB-4B29-AC3B-1E32F1444E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3462" y="4280023"/>
            <a:ext cx="4274047" cy="230476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87F6158-D343-46BF-8A7E-2E73726440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9192" y="3409775"/>
            <a:ext cx="2061755" cy="317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40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5150962C-D668-42C7-BAEE-01F3BBE5F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1011" y="447814"/>
            <a:ext cx="4806729" cy="2672769"/>
          </a:xfrm>
        </p:spPr>
        <p:txBody>
          <a:bodyPr anchor="b">
            <a:normAutofit/>
          </a:bodyPr>
          <a:lstStyle/>
          <a:p>
            <a:pPr algn="l"/>
            <a:r>
              <a:rPr lang="de-CH" b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heutiger Bundesstaat</a:t>
            </a:r>
          </a:p>
          <a:p>
            <a:pPr algn="l"/>
            <a:r>
              <a:rPr lang="de-CH" b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Bundesverfassung</a:t>
            </a:r>
          </a:p>
          <a:p>
            <a:pPr algn="l"/>
            <a:r>
              <a:rPr lang="de-CH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1848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Mitarbeit von Johann Konrad Kern</a:t>
            </a:r>
          </a:p>
        </p:txBody>
      </p:sp>
      <p:pic>
        <p:nvPicPr>
          <p:cNvPr id="4098" name="Picture 2" descr="Einbürgerungstest - Kurs 20H-922-1 | Berufliche  Weiterbildungs-KurseBerufliche Weiterbildungs-Kurse">
            <a:extLst>
              <a:ext uri="{FF2B5EF4-FFF2-40B4-BE49-F238E27FC236}">
                <a16:creationId xmlns:a16="http://schemas.microsoft.com/office/drawing/2014/main" id="{8D5EA42B-31D7-4776-9F67-DD487D961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191" y="3918857"/>
            <a:ext cx="4297380" cy="249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D8326B3E-27FC-4EBF-AE35-8799137E41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261" y="445565"/>
            <a:ext cx="5472000" cy="2640000"/>
          </a:xfrm>
          <a:prstGeom prst="rect">
            <a:avLst/>
          </a:prstGeom>
        </p:spPr>
      </p:pic>
      <p:pic>
        <p:nvPicPr>
          <p:cNvPr id="11" name="Grafik 10" descr="Ein Bild, das Text, Mann, Person, weiß enthält.&#10;&#10;Automatisch generierte Beschreibung">
            <a:extLst>
              <a:ext uri="{FF2B5EF4-FFF2-40B4-BE49-F238E27FC236}">
                <a16:creationId xmlns:a16="http://schemas.microsoft.com/office/drawing/2014/main" id="{E45CD549-A5F8-4CAE-BC68-38331EC8E8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11" y="3534389"/>
            <a:ext cx="2142931" cy="291081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941BF65-1900-4728-837B-B920E799DC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4376" y="5416958"/>
            <a:ext cx="1860726" cy="102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9797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5150962C-D668-42C7-BAEE-01F3BBE5F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1011" y="447814"/>
            <a:ext cx="4806729" cy="2672769"/>
          </a:xfrm>
        </p:spPr>
        <p:txBody>
          <a:bodyPr anchor="b">
            <a:normAutofit/>
          </a:bodyPr>
          <a:lstStyle/>
          <a:p>
            <a:pPr algn="l"/>
            <a:r>
              <a:rPr lang="de-CH" b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Milch- und Mischwirtschaft</a:t>
            </a:r>
            <a:br>
              <a:rPr lang="de-CH" b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CH" b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 Thurgau</a:t>
            </a:r>
          </a:p>
          <a:p>
            <a:pPr algn="l"/>
            <a:r>
              <a:rPr lang="de-CH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 1860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Milchwirtschaft ergänzt Getreide- und Obstbau</a:t>
            </a:r>
            <a:b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Zuzug vieler Berner Landwirte und Käser</a:t>
            </a: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B363CD06-C0E7-4FF7-B203-E119A6A69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555" y="446939"/>
            <a:ext cx="5472000" cy="267451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7532B7C-B1EA-41F5-A134-32F72FA5B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46" y="5589037"/>
            <a:ext cx="5499628" cy="82114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C783D05-D0A6-4F21-B36D-05B18D6FE7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4318" y="4139998"/>
            <a:ext cx="2481944" cy="125338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08CF7F3-03CB-4574-B098-4AB67434B8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8555" y="3709985"/>
            <a:ext cx="5369599" cy="2700201"/>
          </a:xfrm>
          <a:prstGeom prst="rect">
            <a:avLst/>
          </a:prstGeom>
        </p:spPr>
      </p:pic>
      <p:pic>
        <p:nvPicPr>
          <p:cNvPr id="5122" name="Picture 2" descr="Regionen und Städte am Bodensee im Überblick">
            <a:extLst>
              <a:ext uri="{FF2B5EF4-FFF2-40B4-BE49-F238E27FC236}">
                <a16:creationId xmlns:a16="http://schemas.microsoft.com/office/drawing/2014/main" id="{DB0A538D-6D54-4E02-91B4-6326A5012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532" y="4139998"/>
            <a:ext cx="2229942" cy="125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7779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5150962C-D668-42C7-BAEE-01F3BBE5F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1011" y="447815"/>
            <a:ext cx="4806729" cy="2669352"/>
          </a:xfrm>
        </p:spPr>
        <p:txBody>
          <a:bodyPr anchor="b">
            <a:normAutofit/>
          </a:bodyPr>
          <a:lstStyle/>
          <a:p>
            <a:pPr algn="l"/>
            <a:r>
              <a:rPr lang="de-CH" b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Erster Weltkrieg</a:t>
            </a:r>
          </a:p>
          <a:p>
            <a:pPr algn="l"/>
            <a:r>
              <a:rPr lang="de-CH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1914 - 18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Ulrich Wille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Schweiz militärisch nicht betroffen</a:t>
            </a: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A96E517D-70A7-405F-AE22-6DF4F043E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865" y="451231"/>
            <a:ext cx="5472000" cy="266935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D50B5C9-27B3-49BA-BF5E-2E1C934F16B8}"/>
              </a:ext>
            </a:extLst>
          </p:cNvPr>
          <p:cNvSpPr txBox="1"/>
          <p:nvPr/>
        </p:nvSpPr>
        <p:spPr>
          <a:xfrm>
            <a:off x="850688" y="3425583"/>
            <a:ext cx="60975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CH" b="0" i="0" dirty="0">
                <a:solidFill>
                  <a:srgbClr val="996633"/>
                </a:solidFill>
                <a:effectLst/>
                <a:latin typeface="Open Sans"/>
              </a:rPr>
              <a:t>Aktivdienst, Wirtschaftskrise und Lebensmittelknappheit führen zu grosser Unzufriedenheit in der Bevölkerung;</a:t>
            </a:r>
          </a:p>
          <a:p>
            <a:pPr algn="l"/>
            <a:r>
              <a:rPr lang="de-CH" dirty="0">
                <a:solidFill>
                  <a:srgbClr val="996633"/>
                </a:solidFill>
                <a:latin typeface="Open Sans"/>
                <a:ea typeface="Tahoma" panose="020B0604030504040204" pitchFamily="34" charset="0"/>
                <a:cs typeface="Tahoma" panose="020B0604030504040204" pitchFamily="34" charset="0"/>
              </a:rPr>
              <a:t>«allgemeiner Landesstreik»</a:t>
            </a:r>
            <a:endParaRPr lang="de-CH" dirty="0">
              <a:solidFill>
                <a:srgbClr val="9966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4E9B965-7408-424E-A490-C8335611B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277" y="4766116"/>
            <a:ext cx="2857500" cy="1819275"/>
          </a:xfrm>
          <a:prstGeom prst="rect">
            <a:avLst/>
          </a:prstGeom>
        </p:spPr>
      </p:pic>
      <p:pic>
        <p:nvPicPr>
          <p:cNvPr id="6148" name="Picture 4" descr="Weltkrieg, Erster">
            <a:extLst>
              <a:ext uri="{FF2B5EF4-FFF2-40B4-BE49-F238E27FC236}">
                <a16:creationId xmlns:a16="http://schemas.microsoft.com/office/drawing/2014/main" id="{72C882B4-D288-4AA4-A56A-38D7C1F54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465" y="4766117"/>
            <a:ext cx="2518997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100 Jahre Erinnerung an den Landesstreik – ein Schweizerspiegel">
            <a:extLst>
              <a:ext uri="{FF2B5EF4-FFF2-40B4-BE49-F238E27FC236}">
                <a16:creationId xmlns:a16="http://schemas.microsoft.com/office/drawing/2014/main" id="{5D02D547-C61F-4553-8812-9C751CFFF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557" y="3428999"/>
            <a:ext cx="2228472" cy="315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UZH - Forschungsstelle für Sozial- und Wirtschaftsgeschichte - Die Schweiz  im Ersten Weltkrieg">
            <a:extLst>
              <a:ext uri="{FF2B5EF4-FFF2-40B4-BE49-F238E27FC236}">
                <a16:creationId xmlns:a16="http://schemas.microsoft.com/office/drawing/2014/main" id="{3E160298-D674-44D2-A7A2-6088B85E3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577" y="3464810"/>
            <a:ext cx="2400448" cy="312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602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5150962C-D668-42C7-BAEE-01F3BBE5F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1011" y="447815"/>
            <a:ext cx="4914124" cy="2669352"/>
          </a:xfrm>
        </p:spPr>
        <p:txBody>
          <a:bodyPr anchor="b">
            <a:normAutofit/>
          </a:bodyPr>
          <a:lstStyle/>
          <a:p>
            <a:pPr algn="l"/>
            <a:r>
              <a:rPr lang="de-CH" b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Zweiter Weltkrieg</a:t>
            </a:r>
          </a:p>
          <a:p>
            <a:pPr algn="l"/>
            <a:r>
              <a:rPr lang="de-CH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1939 - 45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Henri Guisan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«Réduit»; Festungsgürtel um Kreuzlingen</a:t>
            </a:r>
            <a:b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Aktivdienst</a:t>
            </a: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0E0777CF-44BC-4BBC-BEFF-F009C24B1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866" y="447815"/>
            <a:ext cx="5472000" cy="2666021"/>
          </a:xfrm>
          <a:prstGeom prst="rect">
            <a:avLst/>
          </a:prstGeom>
        </p:spPr>
      </p:pic>
      <p:pic>
        <p:nvPicPr>
          <p:cNvPr id="7" name="Grafik 6" descr="Ein Bild, das Baum, draußen, Pflanze, Pappel enthält.&#10;&#10;Automatisch generierte Beschreibung">
            <a:extLst>
              <a:ext uri="{FF2B5EF4-FFF2-40B4-BE49-F238E27FC236}">
                <a16:creationId xmlns:a16="http://schemas.microsoft.com/office/drawing/2014/main" id="{7FF3143E-856A-43A0-8FD2-72C8AB0BB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95" y="3678024"/>
            <a:ext cx="6041955" cy="2732162"/>
          </a:xfrm>
          <a:prstGeom prst="rect">
            <a:avLst/>
          </a:prstGeom>
        </p:spPr>
      </p:pic>
      <p:pic>
        <p:nvPicPr>
          <p:cNvPr id="11" name="Grafik 10" descr="Ein Bild, das Karte enthält.&#10;&#10;Automatisch generierte Beschreibung">
            <a:extLst>
              <a:ext uri="{FF2B5EF4-FFF2-40B4-BE49-F238E27FC236}">
                <a16:creationId xmlns:a16="http://schemas.microsoft.com/office/drawing/2014/main" id="{EDE7C427-E7AE-46AC-A266-766F8DE827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188" y="3678023"/>
            <a:ext cx="4763640" cy="273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7037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5150962C-D668-42C7-BAEE-01F3BBE5F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1011" y="447815"/>
            <a:ext cx="4914124" cy="2669352"/>
          </a:xfrm>
        </p:spPr>
        <p:txBody>
          <a:bodyPr anchor="b">
            <a:normAutofit/>
          </a:bodyPr>
          <a:lstStyle/>
          <a:p>
            <a:pPr algn="l"/>
            <a:r>
              <a:rPr lang="de-CH" b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Frauenstimmrecht</a:t>
            </a:r>
          </a:p>
          <a:p>
            <a:pPr algn="l"/>
            <a:r>
              <a:rPr lang="de-CH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1971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Gleichberechtigung bei Wahlen und Abstimmungen</a:t>
            </a: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DE6F0053-E78E-465A-960C-2779C7640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867" y="617173"/>
            <a:ext cx="5472000" cy="2669352"/>
          </a:xfrm>
          <a:prstGeom prst="rect">
            <a:avLst/>
          </a:prstGeom>
        </p:spPr>
      </p:pic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E05E2073-9C28-4331-AAE9-618DCFB51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11" y="3569062"/>
            <a:ext cx="2093654" cy="2948808"/>
          </a:xfrm>
          <a:prstGeom prst="rect">
            <a:avLst/>
          </a:prstGeom>
        </p:spPr>
      </p:pic>
      <p:pic>
        <p:nvPicPr>
          <p:cNvPr id="10" name="Grafik 9" descr="Ein Bild, das Text, Person, draußen, Schild enthält.&#10;&#10;Automatisch generierte Beschreibung">
            <a:extLst>
              <a:ext uri="{FF2B5EF4-FFF2-40B4-BE49-F238E27FC236}">
                <a16:creationId xmlns:a16="http://schemas.microsoft.com/office/drawing/2014/main" id="{D205383E-DE06-419A-888E-823E49F219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476" y="3656859"/>
            <a:ext cx="4760405" cy="286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7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5150962C-D668-42C7-BAEE-01F3BBE5F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1721" y="724500"/>
            <a:ext cx="4646645" cy="2361065"/>
          </a:xfrm>
        </p:spPr>
        <p:txBody>
          <a:bodyPr anchor="b">
            <a:normAutofit/>
          </a:bodyPr>
          <a:lstStyle/>
          <a:p>
            <a:pPr algn="l"/>
            <a:r>
              <a:rPr lang="de-CH" b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Steinzeit</a:t>
            </a:r>
          </a:p>
          <a:p>
            <a:pPr algn="l"/>
            <a:r>
              <a:rPr lang="de-CH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ca. 15’000 – 4’000 v. Chr.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Höhlenbewohner; Nomaden</a:t>
            </a:r>
            <a:b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Rentierjäger</a:t>
            </a:r>
            <a:b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CH" sz="2000" dirty="0" err="1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Kesslerloch</a:t>
            </a:r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CH" sz="2000" dirty="0" err="1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Wildkirchli</a:t>
            </a:r>
            <a:endParaRPr lang="de-CH" sz="2000" dirty="0">
              <a:solidFill>
                <a:srgbClr val="9966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8F48F2EF-9E3C-44F3-9583-A6BAB5C3B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563" y="414457"/>
            <a:ext cx="5472000" cy="266768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25834DF-8C00-4358-A2B1-66F050B05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095" y="3391814"/>
            <a:ext cx="4628108" cy="305172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6D7DDBE-C064-4321-9A17-8F5CBA537F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7116" y="4347556"/>
            <a:ext cx="1158884" cy="2095986"/>
          </a:xfrm>
          <a:prstGeom prst="rect">
            <a:avLst/>
          </a:prstGeom>
        </p:spPr>
      </p:pic>
      <p:pic>
        <p:nvPicPr>
          <p:cNvPr id="1026" name="Picture 2" descr="Quellbild anzeigen">
            <a:extLst>
              <a:ext uri="{FF2B5EF4-FFF2-40B4-BE49-F238E27FC236}">
                <a16:creationId xmlns:a16="http://schemas.microsoft.com/office/drawing/2014/main" id="{65C19720-5AF6-4570-AA6C-362AFD9B3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50" y="3391814"/>
            <a:ext cx="4063027" cy="305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0741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5150962C-D668-42C7-BAEE-01F3BBE5F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1011" y="447815"/>
            <a:ext cx="4914124" cy="2669352"/>
          </a:xfrm>
        </p:spPr>
        <p:txBody>
          <a:bodyPr anchor="b">
            <a:normAutofit/>
          </a:bodyPr>
          <a:lstStyle/>
          <a:p>
            <a:pPr algn="l"/>
            <a:r>
              <a:rPr lang="de-CH" b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Digitalisierung</a:t>
            </a:r>
          </a:p>
          <a:p>
            <a:pPr algn="l"/>
            <a:r>
              <a:rPr lang="de-CH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 2’000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Computer und Smartphones</a:t>
            </a:r>
            <a:b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Digitalisierung und Vernetzung</a:t>
            </a:r>
            <a:b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CH" sz="2000" dirty="0" err="1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big</a:t>
            </a:r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CH" sz="2000" dirty="0" err="1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endParaRPr lang="de-CH" sz="2000" dirty="0">
              <a:solidFill>
                <a:srgbClr val="9966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24D51467-CD11-40B1-A801-107B91B1B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867" y="538533"/>
            <a:ext cx="5472000" cy="2662608"/>
          </a:xfrm>
          <a:prstGeom prst="rect">
            <a:avLst/>
          </a:prstGeom>
        </p:spPr>
      </p:pic>
      <p:pic>
        <p:nvPicPr>
          <p:cNvPr id="7" name="Grafik 6" descr="Ein Bild, das Person, Boden, draußen, Frau enthält.&#10;&#10;Automatisch generierte Beschreibung">
            <a:extLst>
              <a:ext uri="{FF2B5EF4-FFF2-40B4-BE49-F238E27FC236}">
                <a16:creationId xmlns:a16="http://schemas.microsoft.com/office/drawing/2014/main" id="{1920A370-F803-4AF6-8762-BC293F7785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11" y="3593526"/>
            <a:ext cx="5169411" cy="292434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8F077FB-4A0A-4474-8A7E-4E7BF34E1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11435" y="3593526"/>
            <a:ext cx="1644121" cy="2924344"/>
          </a:xfrm>
          <a:prstGeom prst="rect">
            <a:avLst/>
          </a:prstGeom>
        </p:spPr>
      </p:pic>
      <p:pic>
        <p:nvPicPr>
          <p:cNvPr id="13" name="Grafik 12" descr="Ein Bild, das Text, Anzeige enthält.&#10;&#10;Automatisch generierte Beschreibung">
            <a:extLst>
              <a:ext uri="{FF2B5EF4-FFF2-40B4-BE49-F238E27FC236}">
                <a16:creationId xmlns:a16="http://schemas.microsoft.com/office/drawing/2014/main" id="{94BD4105-7BB1-4B2A-8C1A-FC659F4C6F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918" y="3593526"/>
            <a:ext cx="2621901" cy="17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64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5150962C-D668-42C7-BAEE-01F3BBE5F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1721" y="724500"/>
            <a:ext cx="4646645" cy="2361065"/>
          </a:xfrm>
        </p:spPr>
        <p:txBody>
          <a:bodyPr anchor="b">
            <a:normAutofit/>
          </a:bodyPr>
          <a:lstStyle/>
          <a:p>
            <a:pPr algn="l"/>
            <a:r>
              <a:rPr lang="de-CH" b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Pfahlbauer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ca. 4’000 – 800 v. Chr.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Dörfer am See</a:t>
            </a:r>
            <a:b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Ackerbau und Viehhaltung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erstes Metall: die Bronze</a:t>
            </a: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74D17E43-5B18-45BB-A656-6D8241E5F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32" y="417880"/>
            <a:ext cx="5472000" cy="2667685"/>
          </a:xfrm>
          <a:prstGeom prst="rect">
            <a:avLst/>
          </a:prstGeom>
        </p:spPr>
      </p:pic>
      <p:pic>
        <p:nvPicPr>
          <p:cNvPr id="2050" name="Picture 2" descr="Quellbild anzeigen">
            <a:extLst>
              <a:ext uri="{FF2B5EF4-FFF2-40B4-BE49-F238E27FC236}">
                <a16:creationId xmlns:a16="http://schemas.microsoft.com/office/drawing/2014/main" id="{C8605EA6-0ADD-472D-B29D-8BA901FC1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284" y="3301062"/>
            <a:ext cx="5789515" cy="305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0AC7602-E708-4559-BE5E-6DEED77AAA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201" y="3301062"/>
            <a:ext cx="4946251" cy="305172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10AA0D1-A310-41CC-99F0-999679A539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3934" y="1046152"/>
            <a:ext cx="1117935" cy="203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22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5150962C-D668-42C7-BAEE-01F3BBE5F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1721" y="724500"/>
            <a:ext cx="4646645" cy="2361065"/>
          </a:xfrm>
        </p:spPr>
        <p:txBody>
          <a:bodyPr anchor="b">
            <a:normAutofit/>
          </a:bodyPr>
          <a:lstStyle/>
          <a:p>
            <a:pPr algn="l"/>
            <a:r>
              <a:rPr lang="de-CH" b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Eisenzeit</a:t>
            </a:r>
          </a:p>
          <a:p>
            <a:pPr algn="l"/>
            <a:r>
              <a:rPr lang="de-CH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ca. 800 – 15 v. Chr.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Eisenwerkzeuge</a:t>
            </a:r>
            <a:b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Helvetier sind ein Stamm der Kelten</a:t>
            </a: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C42D1884-3C3D-419A-B700-E70C675B2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739" y="325706"/>
            <a:ext cx="5472000" cy="2665934"/>
          </a:xfrm>
          <a:prstGeom prst="rect">
            <a:avLst/>
          </a:prstGeom>
        </p:spPr>
      </p:pic>
      <p:pic>
        <p:nvPicPr>
          <p:cNvPr id="3074" name="Picture 2" descr="Quellbild anzeigen">
            <a:extLst>
              <a:ext uri="{FF2B5EF4-FFF2-40B4-BE49-F238E27FC236}">
                <a16:creationId xmlns:a16="http://schemas.microsoft.com/office/drawing/2014/main" id="{7B505C7B-9219-4FE2-A25A-8C7E89C37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082" y="3239666"/>
            <a:ext cx="4553466" cy="318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Quellbild anzeigen">
            <a:extLst>
              <a:ext uri="{FF2B5EF4-FFF2-40B4-BE49-F238E27FC236}">
                <a16:creationId xmlns:a16="http://schemas.microsoft.com/office/drawing/2014/main" id="{93015690-017A-4BD2-A572-0B55477F6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31" y="3512602"/>
            <a:ext cx="3902452" cy="29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Quellbild anzeigen">
            <a:extLst>
              <a:ext uri="{FF2B5EF4-FFF2-40B4-BE49-F238E27FC236}">
                <a16:creationId xmlns:a16="http://schemas.microsoft.com/office/drawing/2014/main" id="{B215BCB6-64F0-414C-A0DA-AE59EF51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138" y="5260573"/>
            <a:ext cx="1166519" cy="116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362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5150962C-D668-42C7-BAEE-01F3BBE5F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1721" y="724500"/>
            <a:ext cx="4646645" cy="2361065"/>
          </a:xfrm>
        </p:spPr>
        <p:txBody>
          <a:bodyPr anchor="b">
            <a:normAutofit/>
          </a:bodyPr>
          <a:lstStyle/>
          <a:p>
            <a:pPr algn="l"/>
            <a:r>
              <a:rPr lang="de-CH" b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Römer</a:t>
            </a:r>
          </a:p>
          <a:p>
            <a:pPr algn="l"/>
            <a:r>
              <a:rPr lang="de-CH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v. Chr. – ca. 400 n. Chr.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Provinz Raetia</a:t>
            </a:r>
          </a:p>
          <a:p>
            <a:pPr algn="l"/>
            <a:r>
              <a:rPr lang="de-CH" sz="2000" dirty="0" err="1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Tasgetium</a:t>
            </a:r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Constantia, </a:t>
            </a:r>
            <a:r>
              <a:rPr lang="de-CH" sz="2000" dirty="0" err="1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Bregantium</a:t>
            </a:r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b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Arbor Felix, Ad Fines, </a:t>
            </a:r>
            <a:r>
              <a:rPr lang="de-CH" sz="2000" dirty="0" err="1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Vitodurum</a:t>
            </a:r>
            <a:endParaRPr lang="de-CH" sz="2000" dirty="0">
              <a:solidFill>
                <a:srgbClr val="9966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viele Einzelgehöfte («</a:t>
            </a:r>
            <a:r>
              <a:rPr lang="de-CH" sz="2000" dirty="0" err="1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villa</a:t>
            </a:r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»)</a:t>
            </a: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A0060D7D-0F1B-4C9B-A600-8FA4E759B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865" y="335231"/>
            <a:ext cx="5472000" cy="266593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523F83E-6BAE-45A8-B617-BA5C8A787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3761" y="3331661"/>
            <a:ext cx="6209118" cy="319110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19A7F6D-F700-4F3B-99D4-5F41D8313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085" y="4233491"/>
            <a:ext cx="4157482" cy="2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051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5150962C-D668-42C7-BAEE-01F3BBE5F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1721" y="724500"/>
            <a:ext cx="4646645" cy="2361065"/>
          </a:xfrm>
        </p:spPr>
        <p:txBody>
          <a:bodyPr anchor="b">
            <a:normAutofit/>
          </a:bodyPr>
          <a:lstStyle/>
          <a:p>
            <a:pPr algn="l"/>
            <a:r>
              <a:rPr lang="de-CH" b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Alamannen</a:t>
            </a:r>
          </a:p>
          <a:p>
            <a:pPr algn="l"/>
            <a:r>
              <a:rPr lang="de-CH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 ca. 400 - 537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Dorfnamen auf –</a:t>
            </a:r>
            <a:r>
              <a:rPr lang="de-CH" sz="2000" dirty="0" err="1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ingen</a:t>
            </a:r>
            <a:b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deutsche Sprache</a:t>
            </a: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A05B294B-103D-46B5-928D-2EC44154B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865" y="314231"/>
            <a:ext cx="5472000" cy="2667685"/>
          </a:xfrm>
          <a:prstGeom prst="rect">
            <a:avLst/>
          </a:prstGeom>
        </p:spPr>
      </p:pic>
      <p:pic>
        <p:nvPicPr>
          <p:cNvPr id="11" name="Grafik 10" descr="Ein Bild, das draußen, Gebäude, aus Holz, Haus enthält.&#10;&#10;Automatisch generierte Beschreibung">
            <a:extLst>
              <a:ext uri="{FF2B5EF4-FFF2-40B4-BE49-F238E27FC236}">
                <a16:creationId xmlns:a16="http://schemas.microsoft.com/office/drawing/2014/main" id="{EE0B5F50-A093-4402-BD6C-B08CAC6F7B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5" y="3557847"/>
            <a:ext cx="1479614" cy="112246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98C8EAC-877D-4A38-BC8C-A8F2598B8E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606" y="4804941"/>
            <a:ext cx="3690574" cy="1738828"/>
          </a:xfrm>
          <a:prstGeom prst="rect">
            <a:avLst/>
          </a:prstGeom>
        </p:spPr>
      </p:pic>
      <p:sp>
        <p:nvSpPr>
          <p:cNvPr id="16" name="Untertitel 2">
            <a:extLst>
              <a:ext uri="{FF2B5EF4-FFF2-40B4-BE49-F238E27FC236}">
                <a16:creationId xmlns:a16="http://schemas.microsoft.com/office/drawing/2014/main" id="{CF442478-404E-417B-B782-0E5C75CE3912}"/>
              </a:ext>
            </a:extLst>
          </p:cNvPr>
          <p:cNvSpPr txBox="1">
            <a:spLocks/>
          </p:cNvSpPr>
          <p:nvPr/>
        </p:nvSpPr>
        <p:spPr>
          <a:xfrm>
            <a:off x="2563466" y="4243485"/>
            <a:ext cx="1837670" cy="4991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CH" sz="1100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grüne </a:t>
            </a:r>
            <a:r>
              <a:rPr lang="de-CH" sz="1100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Punke</a:t>
            </a:r>
            <a:r>
              <a:rPr lang="de-CH" sz="1100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</a:t>
            </a:r>
            <a:br>
              <a:rPr lang="de-CH" sz="1100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CH" sz="1100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alamannische</a:t>
            </a:r>
            <a:r>
              <a:rPr lang="de-CH" sz="1100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Siedlungen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7574F82-1A9C-4688-9325-2BD3BCE121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3512" y="3256384"/>
            <a:ext cx="6586554" cy="328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45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5150962C-D668-42C7-BAEE-01F3BBE5F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8137" y="768354"/>
            <a:ext cx="5169159" cy="2317211"/>
          </a:xfrm>
        </p:spPr>
        <p:txBody>
          <a:bodyPr anchor="b">
            <a:normAutofit/>
          </a:bodyPr>
          <a:lstStyle/>
          <a:p>
            <a:pPr algn="l"/>
            <a:r>
              <a:rPr lang="de-CH" b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Franken</a:t>
            </a:r>
          </a:p>
          <a:p>
            <a:pPr algn="l"/>
            <a:r>
              <a:rPr lang="de-CH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537 – 870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grösste Ausdehnung unter Karl dem Grossen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870 Aufteilung in Ost- (-&gt; Mitteleuropa) und Westfrankenreich (-&gt; Frankreich)</a:t>
            </a: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F560FDBC-A9D5-4D1A-92D7-CFF8A8B60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865" y="417880"/>
            <a:ext cx="5472000" cy="2667685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FA4F62F1-FFAB-4993-9F45-B910089B04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45" y="3293704"/>
            <a:ext cx="2062653" cy="3207642"/>
          </a:xfrm>
          <a:prstGeom prst="rect">
            <a:avLst/>
          </a:prstGeom>
        </p:spPr>
      </p:pic>
      <p:pic>
        <p:nvPicPr>
          <p:cNvPr id="10" name="Grafik 9" descr="Ein Bild, das Text, draußen, alt, Gruppe enthält.&#10;&#10;Automatisch generierte Beschreibung">
            <a:extLst>
              <a:ext uri="{FF2B5EF4-FFF2-40B4-BE49-F238E27FC236}">
                <a16:creationId xmlns:a16="http://schemas.microsoft.com/office/drawing/2014/main" id="{3916CBE2-D69B-4973-9F6E-164E48B2FB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248" y="3970872"/>
            <a:ext cx="2588617" cy="2530474"/>
          </a:xfrm>
          <a:prstGeom prst="rect">
            <a:avLst/>
          </a:prstGeom>
        </p:spPr>
      </p:pic>
      <p:pic>
        <p:nvPicPr>
          <p:cNvPr id="13" name="Grafik 12" descr="Ein Bild, das Karte enthält.&#10;&#10;Automatisch generierte Beschreibung">
            <a:extLst>
              <a:ext uri="{FF2B5EF4-FFF2-40B4-BE49-F238E27FC236}">
                <a16:creationId xmlns:a16="http://schemas.microsoft.com/office/drawing/2014/main" id="{24821730-0AE9-42F9-BF5E-CE87B73535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604" y="3293704"/>
            <a:ext cx="4576261" cy="323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3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5150962C-D668-42C7-BAEE-01F3BBE5F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6611" y="625152"/>
            <a:ext cx="5169159" cy="2460414"/>
          </a:xfrm>
        </p:spPr>
        <p:txBody>
          <a:bodyPr anchor="b">
            <a:normAutofit/>
          </a:bodyPr>
          <a:lstStyle/>
          <a:p>
            <a:pPr algn="l"/>
            <a:r>
              <a:rPr lang="de-CH" b="1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Kloster Reichenau</a:t>
            </a:r>
          </a:p>
          <a:p>
            <a:pPr algn="l"/>
            <a:r>
              <a:rPr lang="de-CH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724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Gründung des Klosters Reichenau durch</a:t>
            </a:r>
            <a:b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 Mönch Pirmin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grosser Grundbesitz auch im Thurgau</a:t>
            </a:r>
          </a:p>
          <a:p>
            <a:pPr algn="l"/>
            <a:r>
              <a:rPr lang="de-CH" sz="2000" dirty="0">
                <a:solidFill>
                  <a:srgbClr val="9966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«Wiege des Abendlandes»</a:t>
            </a: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3F9A0576-258F-4290-B02D-B786AF813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866" y="419631"/>
            <a:ext cx="5472000" cy="2665934"/>
          </a:xfrm>
          <a:prstGeom prst="rect">
            <a:avLst/>
          </a:prstGeom>
        </p:spPr>
      </p:pic>
      <p:pic>
        <p:nvPicPr>
          <p:cNvPr id="8" name="Grafik 7" descr="Ein Bild, das Himmel, draußen, Gras, Baum enthält.&#10;&#10;Automatisch generierte Beschreibung">
            <a:extLst>
              <a:ext uri="{FF2B5EF4-FFF2-40B4-BE49-F238E27FC236}">
                <a16:creationId xmlns:a16="http://schemas.microsoft.com/office/drawing/2014/main" id="{C17C0B65-6585-4060-A4CC-98B5C579A8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07" y="3293704"/>
            <a:ext cx="2667639" cy="3211610"/>
          </a:xfrm>
          <a:prstGeom prst="rect">
            <a:avLst/>
          </a:prstGeom>
        </p:spPr>
      </p:pic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CBB49FC4-1FC9-4E62-86AA-DABB914091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968" y="3293704"/>
            <a:ext cx="4286250" cy="3219450"/>
          </a:xfrm>
          <a:prstGeom prst="rect">
            <a:avLst/>
          </a:prstGeom>
        </p:spPr>
      </p:pic>
      <p:pic>
        <p:nvPicPr>
          <p:cNvPr id="14" name="Grafik 13" descr="Ein Bild, das Gras, draußen, Blume, Himmel enthält.&#10;&#10;Automatisch generierte Beschreibung">
            <a:extLst>
              <a:ext uri="{FF2B5EF4-FFF2-40B4-BE49-F238E27FC236}">
                <a16:creationId xmlns:a16="http://schemas.microsoft.com/office/drawing/2014/main" id="{A210DCEA-3E26-40A7-93A8-8CA41819E1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659" y="4833257"/>
            <a:ext cx="2782440" cy="167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811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655</Words>
  <Application>Microsoft Office PowerPoint</Application>
  <PresentationFormat>Breitbild</PresentationFormat>
  <Paragraphs>120</Paragraphs>
  <Slides>30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Open Sans</vt:lpstr>
      <vt:lpstr>Tahoma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Keller Urs</dc:creator>
  <cp:lastModifiedBy>Keller Urs</cp:lastModifiedBy>
  <cp:revision>54</cp:revision>
  <dcterms:created xsi:type="dcterms:W3CDTF">2020-12-12T07:11:14Z</dcterms:created>
  <dcterms:modified xsi:type="dcterms:W3CDTF">2020-12-13T07:06:40Z</dcterms:modified>
</cp:coreProperties>
</file>