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4"/>
  </p:handoutMasterIdLst>
  <p:sldIdLst>
    <p:sldId id="256" r:id="rId2"/>
    <p:sldId id="274" r:id="rId3"/>
    <p:sldId id="273" r:id="rId4"/>
    <p:sldId id="261" r:id="rId5"/>
    <p:sldId id="276" r:id="rId6"/>
    <p:sldId id="275" r:id="rId7"/>
    <p:sldId id="289" r:id="rId8"/>
    <p:sldId id="282" r:id="rId9"/>
    <p:sldId id="279" r:id="rId10"/>
    <p:sldId id="283" r:id="rId11"/>
    <p:sldId id="280" r:id="rId12"/>
    <p:sldId id="257" r:id="rId13"/>
    <p:sldId id="259" r:id="rId14"/>
    <p:sldId id="277" r:id="rId15"/>
    <p:sldId id="262" r:id="rId16"/>
    <p:sldId id="271" r:id="rId17"/>
    <p:sldId id="293" r:id="rId18"/>
    <p:sldId id="272" r:id="rId19"/>
    <p:sldId id="296" r:id="rId20"/>
    <p:sldId id="297" r:id="rId21"/>
    <p:sldId id="298" r:id="rId22"/>
    <p:sldId id="295" r:id="rId23"/>
    <p:sldId id="263" r:id="rId24"/>
    <p:sldId id="290" r:id="rId25"/>
    <p:sldId id="291" r:id="rId26"/>
    <p:sldId id="264" r:id="rId27"/>
    <p:sldId id="288" r:id="rId28"/>
    <p:sldId id="287" r:id="rId29"/>
    <p:sldId id="294" r:id="rId30"/>
    <p:sldId id="292" r:id="rId31"/>
    <p:sldId id="281" r:id="rId32"/>
    <p:sldId id="286" r:id="rId3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1" autoAdjust="0"/>
    <p:restoredTop sz="94715" autoAdjust="0"/>
  </p:normalViewPr>
  <p:slideViewPr>
    <p:cSldViewPr snapToGrid="0" snapToObjects="1">
      <p:cViewPr varScale="1">
        <p:scale>
          <a:sx n="96" d="100"/>
          <a:sy n="96"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593BF2-A46F-E34C-A7A1-8A5F2C77781A}" type="datetimeFigureOut">
              <a:rPr lang="de-DE" smtClean="0"/>
              <a:t>15.06.2016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428E40-DDF3-9A43-A0DC-98D2E5519D42}" type="slidenum">
              <a:rPr lang="de-DE" smtClean="0"/>
              <a:t>‹Nr.›</a:t>
            </a:fld>
            <a:endParaRPr lang="de-DE"/>
          </a:p>
        </p:txBody>
      </p:sp>
    </p:spTree>
    <p:extLst>
      <p:ext uri="{BB962C8B-B14F-4D97-AF65-F5344CB8AC3E}">
        <p14:creationId xmlns:p14="http://schemas.microsoft.com/office/powerpoint/2010/main" val="10320415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p>
            <a:fld id="{5C1DE6C2-C390-C94A-911C-2E25251FF2CB}" type="datetimeFigureOut">
              <a:rPr lang="de-DE" smtClean="0"/>
              <a:t>15.06.2016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425665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C1DE6C2-C390-C94A-911C-2E25251FF2CB}" type="datetimeFigureOut">
              <a:rPr lang="de-DE" smtClean="0"/>
              <a:t>15.06.2016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188368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C1DE6C2-C390-C94A-911C-2E25251FF2CB}" type="datetimeFigureOut">
              <a:rPr lang="de-DE" smtClean="0"/>
              <a:t>15.06.2016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391043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C1DE6C2-C390-C94A-911C-2E25251FF2CB}" type="datetimeFigureOut">
              <a:rPr lang="de-DE" smtClean="0"/>
              <a:t>15.06.2016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77119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p>
            <a:fld id="{5C1DE6C2-C390-C94A-911C-2E25251FF2CB}" type="datetimeFigureOut">
              <a:rPr lang="de-DE" smtClean="0"/>
              <a:t>15.06.2016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389842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p:txBody>
          <a:bodyPr/>
          <a:lstStyle/>
          <a:p>
            <a:fld id="{5C1DE6C2-C390-C94A-911C-2E25251FF2CB}" type="datetimeFigureOut">
              <a:rPr lang="de-DE" smtClean="0"/>
              <a:t>15.06.2016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284920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p:txBody>
          <a:bodyPr/>
          <a:lstStyle/>
          <a:p>
            <a:fld id="{5C1DE6C2-C390-C94A-911C-2E25251FF2CB}" type="datetimeFigureOut">
              <a:rPr lang="de-DE" smtClean="0"/>
              <a:t>15.06.2016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103829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2"/>
          <p:cNvSpPr>
            <a:spLocks noGrp="1"/>
          </p:cNvSpPr>
          <p:nvPr>
            <p:ph type="dt" sz="half" idx="10"/>
          </p:nvPr>
        </p:nvSpPr>
        <p:spPr/>
        <p:txBody>
          <a:bodyPr/>
          <a:lstStyle/>
          <a:p>
            <a:fld id="{5C1DE6C2-C390-C94A-911C-2E25251FF2CB}" type="datetimeFigureOut">
              <a:rPr lang="de-DE" smtClean="0"/>
              <a:t>15.06.2016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65922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C1DE6C2-C390-C94A-911C-2E25251FF2CB}" type="datetimeFigureOut">
              <a:rPr lang="de-DE" smtClean="0"/>
              <a:t>15.06.2016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3147682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5C1DE6C2-C390-C94A-911C-2E25251FF2CB}" type="datetimeFigureOut">
              <a:rPr lang="de-DE" smtClean="0"/>
              <a:t>15.06.2016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6390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5C1DE6C2-C390-C94A-911C-2E25251FF2CB}" type="datetimeFigureOut">
              <a:rPr lang="de-DE" smtClean="0"/>
              <a:t>15.06.2016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C1DC30-79FD-414F-A364-B1B9653FB107}" type="slidenum">
              <a:rPr lang="de-DE" smtClean="0"/>
              <a:t>‹Nr.›</a:t>
            </a:fld>
            <a:endParaRPr lang="de-DE"/>
          </a:p>
        </p:txBody>
      </p:sp>
    </p:spTree>
    <p:extLst>
      <p:ext uri="{BB962C8B-B14F-4D97-AF65-F5344CB8AC3E}">
        <p14:creationId xmlns:p14="http://schemas.microsoft.com/office/powerpoint/2010/main" val="40873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DE6C2-C390-C94A-911C-2E25251FF2CB}" type="datetimeFigureOut">
              <a:rPr lang="de-DE" smtClean="0"/>
              <a:t>15.06.2016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1DC30-79FD-414F-A364-B1B9653FB107}" type="slidenum">
              <a:rPr lang="de-DE" smtClean="0"/>
              <a:t>‹Nr.›</a:t>
            </a:fld>
            <a:endParaRPr lang="de-DE"/>
          </a:p>
        </p:txBody>
      </p:sp>
    </p:spTree>
    <p:extLst>
      <p:ext uri="{BB962C8B-B14F-4D97-AF65-F5344CB8AC3E}">
        <p14:creationId xmlns:p14="http://schemas.microsoft.com/office/powerpoint/2010/main" val="252173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www.srf.ch/player/tv/tagesschau/video/kanton-thurgau-feiert-konzil-von-konstanz?id=2ac55388-ffec-4124-bf89-d6b184a84aa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konstanzer-konzil.de/de/" TargetMode="Externa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ED2_xRXodW0" TargetMode="Externa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03246" y="496539"/>
            <a:ext cx="2968293" cy="2324706"/>
          </a:xfrm>
        </p:spPr>
        <p:txBody>
          <a:bodyPr>
            <a:noAutofit/>
          </a:bodyPr>
          <a:lstStyle/>
          <a:p>
            <a:pPr algn="l"/>
            <a:r>
              <a:rPr lang="de-DE" sz="7200" b="1" dirty="0" smtClean="0">
                <a:solidFill>
                  <a:schemeClr val="accent5">
                    <a:lumMod val="50000"/>
                  </a:schemeClr>
                </a:solidFill>
              </a:rPr>
              <a:t>1414 - 1418</a:t>
            </a:r>
            <a:endParaRPr lang="de-DE" sz="7200" b="1" dirty="0">
              <a:solidFill>
                <a:schemeClr val="accent5">
                  <a:lumMod val="50000"/>
                </a:schemeClr>
              </a:solidFill>
            </a:endParaRPr>
          </a:p>
        </p:txBody>
      </p:sp>
      <p:pic>
        <p:nvPicPr>
          <p:cNvPr id="1025" name="Picture 1" descr="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6952" y="830860"/>
            <a:ext cx="4112439" cy="181188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Bild 2" descr="Bildschirmfoto 2015-03-04 um 08.25.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60" y="3211601"/>
            <a:ext cx="4459778" cy="3116629"/>
          </a:xfrm>
          <a:prstGeom prst="rect">
            <a:avLst/>
          </a:prstGeom>
        </p:spPr>
      </p:pic>
      <p:pic>
        <p:nvPicPr>
          <p:cNvPr id="5" name="Bild 4" descr="Bildschirmfoto 2015-01-31 um 19.30.1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6086" y="3196911"/>
            <a:ext cx="2183305" cy="3131319"/>
          </a:xfrm>
          <a:prstGeom prst="rect">
            <a:avLst/>
          </a:prstGeom>
        </p:spPr>
      </p:pic>
    </p:spTree>
    <p:extLst>
      <p:ext uri="{BB962C8B-B14F-4D97-AF65-F5344CB8AC3E}">
        <p14:creationId xmlns:p14="http://schemas.microsoft.com/office/powerpoint/2010/main" val="1048381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Bildschirmfoto 2015-01-31 um 18.35.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0826" y="1393289"/>
            <a:ext cx="4434661" cy="2135207"/>
          </a:xfrm>
          <a:prstGeom prst="rect">
            <a:avLst/>
          </a:prstGeom>
        </p:spPr>
      </p:pic>
      <p:sp>
        <p:nvSpPr>
          <p:cNvPr id="4" name="Titel 1"/>
          <p:cNvSpPr txBox="1">
            <a:spLocks/>
          </p:cNvSpPr>
          <p:nvPr/>
        </p:nvSpPr>
        <p:spPr>
          <a:xfrm>
            <a:off x="2637817" y="411572"/>
            <a:ext cx="4809067"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a:t>
            </a:r>
            <a:r>
              <a:rPr lang="de-DE" sz="3600" b="1" dirty="0" err="1" smtClean="0">
                <a:solidFill>
                  <a:schemeClr val="accent5">
                    <a:lumMod val="50000"/>
                  </a:schemeClr>
                </a:solidFill>
              </a:rPr>
              <a:t>Dünnele</a:t>
            </a:r>
            <a:r>
              <a:rPr lang="de-DE" sz="3600" b="1" dirty="0" smtClean="0">
                <a:solidFill>
                  <a:schemeClr val="accent5">
                    <a:lumMod val="50000"/>
                  </a:schemeClr>
                </a:solidFill>
              </a:rPr>
              <a:t>“ und Pizzas</a:t>
            </a:r>
            <a:endParaRPr lang="de-DE" sz="3600" b="1" dirty="0">
              <a:solidFill>
                <a:schemeClr val="accent5">
                  <a:lumMod val="50000"/>
                </a:schemeClr>
              </a:solidFill>
            </a:endParaRPr>
          </a:p>
        </p:txBody>
      </p:sp>
      <p:pic>
        <p:nvPicPr>
          <p:cNvPr id="5" name="Bild 4" descr="Pizzabäcker 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2273" y="1393289"/>
            <a:ext cx="3502979" cy="2056441"/>
          </a:xfrm>
          <a:prstGeom prst="rect">
            <a:avLst/>
          </a:prstGeom>
        </p:spPr>
      </p:pic>
      <p:sp>
        <p:nvSpPr>
          <p:cNvPr id="7" name="Textfeld 6"/>
          <p:cNvSpPr txBox="1"/>
          <p:nvPr/>
        </p:nvSpPr>
        <p:spPr>
          <a:xfrm>
            <a:off x="711952" y="3635107"/>
            <a:ext cx="8006027" cy="646331"/>
          </a:xfrm>
          <a:prstGeom prst="rect">
            <a:avLst/>
          </a:prstGeom>
          <a:noFill/>
        </p:spPr>
        <p:txBody>
          <a:bodyPr wrap="square" rtlCol="0">
            <a:spAutoFit/>
          </a:bodyPr>
          <a:lstStyle/>
          <a:p>
            <a:r>
              <a:rPr lang="de-DE" dirty="0" smtClean="0"/>
              <a:t>300 italienische Bäcker mit fahrbaren Öfen:</a:t>
            </a:r>
            <a:br>
              <a:rPr lang="de-DE" dirty="0" smtClean="0"/>
            </a:br>
            <a:r>
              <a:rPr lang="de-DE" dirty="0" smtClean="0"/>
              <a:t>-  (Flach)</a:t>
            </a:r>
            <a:r>
              <a:rPr lang="de-DE" dirty="0" err="1" smtClean="0"/>
              <a:t>brote</a:t>
            </a:r>
            <a:r>
              <a:rPr lang="de-DE" dirty="0" smtClean="0"/>
              <a:t>, Brezeln, Pasteten /  belegte dünne Flachbrote: „</a:t>
            </a:r>
            <a:r>
              <a:rPr lang="de-DE" dirty="0" err="1" smtClean="0"/>
              <a:t>Dünnele</a:t>
            </a:r>
            <a:r>
              <a:rPr lang="de-DE" dirty="0" smtClean="0"/>
              <a:t>“</a:t>
            </a:r>
            <a:endParaRPr lang="de-DE" dirty="0"/>
          </a:p>
        </p:txBody>
      </p:sp>
      <p:pic>
        <p:nvPicPr>
          <p:cNvPr id="2" name="Bild 1"/>
          <p:cNvPicPr>
            <a:picLocks noChangeAspect="1"/>
          </p:cNvPicPr>
          <p:nvPr/>
        </p:nvPicPr>
        <p:blipFill>
          <a:blip r:embed="rId4"/>
          <a:stretch>
            <a:fillRect/>
          </a:stretch>
        </p:blipFill>
        <p:spPr>
          <a:xfrm>
            <a:off x="535032" y="4542620"/>
            <a:ext cx="8148131" cy="1716240"/>
          </a:xfrm>
          <a:prstGeom prst="rect">
            <a:avLst/>
          </a:prstGeom>
        </p:spPr>
      </p:pic>
    </p:spTree>
    <p:extLst>
      <p:ext uri="{BB962C8B-B14F-4D97-AF65-F5344CB8AC3E}">
        <p14:creationId xmlns:p14="http://schemas.microsoft.com/office/powerpoint/2010/main" val="258724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167119" y="708260"/>
            <a:ext cx="3781405" cy="93433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Berufsleute</a:t>
            </a:r>
            <a:br>
              <a:rPr lang="de-DE" sz="3600" b="1" dirty="0" smtClean="0">
                <a:solidFill>
                  <a:schemeClr val="accent5">
                    <a:lumMod val="50000"/>
                  </a:schemeClr>
                </a:solidFill>
              </a:rPr>
            </a:br>
            <a:r>
              <a:rPr lang="de-DE" sz="3600" b="1" dirty="0" smtClean="0">
                <a:solidFill>
                  <a:schemeClr val="accent5">
                    <a:lumMod val="50000"/>
                  </a:schemeClr>
                </a:solidFill>
              </a:rPr>
              <a:t>und Handwerker:</a:t>
            </a:r>
            <a:endParaRPr lang="de-DE" sz="3600" b="1" dirty="0">
              <a:solidFill>
                <a:schemeClr val="accent5">
                  <a:lumMod val="50000"/>
                </a:schemeClr>
              </a:solidFill>
            </a:endParaRPr>
          </a:p>
        </p:txBody>
      </p:sp>
      <p:sp>
        <p:nvSpPr>
          <p:cNvPr id="2" name="Textfeld 1"/>
          <p:cNvSpPr txBox="1"/>
          <p:nvPr/>
        </p:nvSpPr>
        <p:spPr>
          <a:xfrm>
            <a:off x="4177259" y="1942329"/>
            <a:ext cx="3739124" cy="3139321"/>
          </a:xfrm>
          <a:prstGeom prst="rect">
            <a:avLst/>
          </a:prstGeom>
          <a:noFill/>
        </p:spPr>
        <p:txBody>
          <a:bodyPr wrap="none" rtlCol="0">
            <a:spAutoFit/>
          </a:bodyPr>
          <a:lstStyle/>
          <a:p>
            <a:r>
              <a:rPr lang="de-DE" dirty="0"/>
              <a:t>- </a:t>
            </a:r>
            <a:r>
              <a:rPr lang="de-DE" dirty="0" smtClean="0"/>
              <a:t>1700 </a:t>
            </a:r>
            <a:r>
              <a:rPr lang="de-DE" dirty="0"/>
              <a:t>Musiker, Sänger und Spielleute</a:t>
            </a:r>
          </a:p>
          <a:p>
            <a:r>
              <a:rPr lang="de-DE" dirty="0" smtClean="0"/>
              <a:t>- 350 Kaufleute</a:t>
            </a:r>
          </a:p>
          <a:p>
            <a:r>
              <a:rPr lang="de-DE" dirty="0" smtClean="0"/>
              <a:t>- 336 Barbiere</a:t>
            </a:r>
          </a:p>
          <a:p>
            <a:r>
              <a:rPr lang="de-DE" dirty="0" smtClean="0"/>
              <a:t>- 300 Bäcker</a:t>
            </a:r>
          </a:p>
          <a:p>
            <a:r>
              <a:rPr lang="de-DE" dirty="0" smtClean="0"/>
              <a:t>- 220 Schuster</a:t>
            </a:r>
          </a:p>
          <a:p>
            <a:r>
              <a:rPr lang="de-DE" dirty="0" smtClean="0"/>
              <a:t>- 88 Schmiede</a:t>
            </a:r>
          </a:p>
          <a:p>
            <a:r>
              <a:rPr lang="de-DE" dirty="0" smtClean="0"/>
              <a:t>- 75 Wirte</a:t>
            </a:r>
          </a:p>
          <a:p>
            <a:r>
              <a:rPr lang="de-DE" dirty="0" smtClean="0"/>
              <a:t>- 72 Geldwechsler</a:t>
            </a:r>
          </a:p>
          <a:p>
            <a:r>
              <a:rPr lang="de-DE" dirty="0" smtClean="0"/>
              <a:t>- </a:t>
            </a:r>
            <a:r>
              <a:rPr lang="de-DE" dirty="0" err="1" smtClean="0"/>
              <a:t>Zimmersleute</a:t>
            </a:r>
            <a:endParaRPr lang="de-DE" dirty="0" smtClean="0"/>
          </a:p>
          <a:p>
            <a:r>
              <a:rPr lang="de-DE" dirty="0" smtClean="0"/>
              <a:t>- Schneider</a:t>
            </a:r>
          </a:p>
          <a:p>
            <a:r>
              <a:rPr lang="de-DE" dirty="0" smtClean="0"/>
              <a:t>- Goldschmiede</a:t>
            </a:r>
          </a:p>
        </p:txBody>
      </p:sp>
      <p:sp>
        <p:nvSpPr>
          <p:cNvPr id="3" name="Textfeld 2"/>
          <p:cNvSpPr txBox="1"/>
          <p:nvPr/>
        </p:nvSpPr>
        <p:spPr>
          <a:xfrm>
            <a:off x="4177259" y="5449762"/>
            <a:ext cx="3761126" cy="646331"/>
          </a:xfrm>
          <a:prstGeom prst="rect">
            <a:avLst/>
          </a:prstGeom>
          <a:noFill/>
        </p:spPr>
        <p:txBody>
          <a:bodyPr wrap="square" rtlCol="0">
            <a:spAutoFit/>
          </a:bodyPr>
          <a:lstStyle/>
          <a:p>
            <a:r>
              <a:rPr lang="de-DE" i="1" dirty="0" smtClean="0">
                <a:solidFill>
                  <a:srgbClr val="215968"/>
                </a:solidFill>
              </a:rPr>
              <a:t>der Zunftzwang wurde für die Zeit des Konzils abgeschafft</a:t>
            </a:r>
            <a:endParaRPr lang="de-DE" i="1" dirty="0">
              <a:solidFill>
                <a:srgbClr val="215968"/>
              </a:solidFill>
            </a:endParaRPr>
          </a:p>
        </p:txBody>
      </p:sp>
      <p:sp>
        <p:nvSpPr>
          <p:cNvPr id="5" name="Titel 1"/>
          <p:cNvSpPr txBox="1">
            <a:spLocks/>
          </p:cNvSpPr>
          <p:nvPr/>
        </p:nvSpPr>
        <p:spPr>
          <a:xfrm>
            <a:off x="646741" y="477620"/>
            <a:ext cx="3781405" cy="7972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Adel, Klerus:</a:t>
            </a:r>
            <a:endParaRPr lang="de-DE" sz="3600" b="1" dirty="0">
              <a:solidFill>
                <a:schemeClr val="accent5">
                  <a:lumMod val="50000"/>
                </a:schemeClr>
              </a:solidFill>
            </a:endParaRPr>
          </a:p>
        </p:txBody>
      </p:sp>
      <p:sp>
        <p:nvSpPr>
          <p:cNvPr id="6" name="Textfeld 5"/>
          <p:cNvSpPr txBox="1"/>
          <p:nvPr/>
        </p:nvSpPr>
        <p:spPr>
          <a:xfrm>
            <a:off x="646741" y="3252876"/>
            <a:ext cx="2724273" cy="3139321"/>
          </a:xfrm>
          <a:prstGeom prst="rect">
            <a:avLst/>
          </a:prstGeom>
          <a:noFill/>
        </p:spPr>
        <p:txBody>
          <a:bodyPr wrap="none" rtlCol="0">
            <a:spAutoFit/>
          </a:bodyPr>
          <a:lstStyle/>
          <a:p>
            <a:r>
              <a:rPr lang="de-DE" dirty="0" smtClean="0"/>
              <a:t>- 28 Könige</a:t>
            </a:r>
          </a:p>
          <a:p>
            <a:r>
              <a:rPr lang="de-DE" dirty="0" smtClean="0"/>
              <a:t>- 78 Grafen</a:t>
            </a:r>
          </a:p>
          <a:p>
            <a:r>
              <a:rPr lang="de-DE" dirty="0" smtClean="0"/>
              <a:t>- 676 Ritter</a:t>
            </a:r>
          </a:p>
          <a:p>
            <a:endParaRPr lang="de-DE" dirty="0"/>
          </a:p>
          <a:p>
            <a:r>
              <a:rPr lang="de-DE" dirty="0" smtClean="0"/>
              <a:t>- 23 Kardinäle</a:t>
            </a:r>
          </a:p>
          <a:p>
            <a:r>
              <a:rPr lang="de-DE" dirty="0" smtClean="0"/>
              <a:t>- 27 Erzbischöfe</a:t>
            </a:r>
          </a:p>
          <a:p>
            <a:r>
              <a:rPr lang="de-DE" dirty="0" smtClean="0"/>
              <a:t>- 106 Bischöfe</a:t>
            </a:r>
          </a:p>
          <a:p>
            <a:r>
              <a:rPr lang="de-DE" dirty="0" smtClean="0"/>
              <a:t>- 103 Äbte</a:t>
            </a:r>
          </a:p>
          <a:p>
            <a:r>
              <a:rPr lang="de-DE" dirty="0" smtClean="0"/>
              <a:t>- 344 Universitäts-Gelehrte</a:t>
            </a:r>
          </a:p>
          <a:p>
            <a:r>
              <a:rPr lang="de-DE" dirty="0" smtClean="0"/>
              <a:t>- Schreiberlinge</a:t>
            </a:r>
          </a:p>
          <a:p>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476" y="1345105"/>
            <a:ext cx="2381250" cy="1628775"/>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70057" y="3970745"/>
            <a:ext cx="1821772" cy="988962"/>
          </a:xfrm>
          <a:prstGeom prst="rect">
            <a:avLst/>
          </a:prstGeom>
        </p:spPr>
      </p:pic>
    </p:spTree>
    <p:extLst>
      <p:ext uri="{BB962C8B-B14F-4D97-AF65-F5344CB8AC3E}">
        <p14:creationId xmlns:p14="http://schemas.microsoft.com/office/powerpoint/2010/main" val="3902561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861664" y="1473016"/>
            <a:ext cx="4818569" cy="902028"/>
          </a:xfrm>
        </p:spPr>
        <p:txBody>
          <a:bodyPr>
            <a:normAutofit lnSpcReduction="10000"/>
          </a:bodyPr>
          <a:lstStyle/>
          <a:p>
            <a:pPr algn="l"/>
            <a:r>
              <a:rPr lang="de-DE" sz="1400" i="1" dirty="0" smtClean="0"/>
              <a:t>„... zu </a:t>
            </a:r>
            <a:r>
              <a:rPr lang="de-DE" sz="1400" i="1" dirty="0"/>
              <a:t>deren Befriedigung kamen offene Frauen in den Frauenhäusern und sonst Frauen, die Häuser gemiethet hatten, und in den Ställen lagen oder sonst wo Platz fanden, </a:t>
            </a:r>
            <a:r>
              <a:rPr lang="de-DE" sz="1400" i="1" dirty="0" smtClean="0"/>
              <a:t>seien </a:t>
            </a:r>
            <a:r>
              <a:rPr lang="de-DE" sz="1400" i="1" dirty="0"/>
              <a:t>gegen 700 da gewesen, ohne die </a:t>
            </a:r>
            <a:r>
              <a:rPr lang="de-DE" sz="1400" i="1" dirty="0" smtClean="0"/>
              <a:t>heimlichen“</a:t>
            </a:r>
            <a:endParaRPr lang="de-DE" sz="1400" i="1" dirty="0"/>
          </a:p>
        </p:txBody>
      </p:sp>
      <p:sp>
        <p:nvSpPr>
          <p:cNvPr id="5" name="Titel 1"/>
          <p:cNvSpPr txBox="1">
            <a:spLocks/>
          </p:cNvSpPr>
          <p:nvPr/>
        </p:nvSpPr>
        <p:spPr>
          <a:xfrm>
            <a:off x="3861664" y="321498"/>
            <a:ext cx="4708567" cy="1148609"/>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die </a:t>
            </a:r>
            <a:r>
              <a:rPr lang="de-DE" sz="3600" b="1" dirty="0" err="1" smtClean="0">
                <a:solidFill>
                  <a:schemeClr val="accent5">
                    <a:lumMod val="50000"/>
                  </a:schemeClr>
                </a:solidFill>
              </a:rPr>
              <a:t>Imperia</a:t>
            </a:r>
            <a:r>
              <a:rPr lang="de-DE" sz="3600" b="1" dirty="0" smtClean="0">
                <a:solidFill>
                  <a:schemeClr val="accent5">
                    <a:lumMod val="50000"/>
                  </a:schemeClr>
                </a:solidFill>
              </a:rPr>
              <a:t> erinnert an die "</a:t>
            </a:r>
            <a:r>
              <a:rPr lang="de-DE" sz="3600" b="1" dirty="0" err="1" smtClean="0">
                <a:solidFill>
                  <a:schemeClr val="accent5">
                    <a:lumMod val="50000"/>
                  </a:schemeClr>
                </a:solidFill>
              </a:rPr>
              <a:t>Hübschlerinnen</a:t>
            </a:r>
            <a:r>
              <a:rPr lang="de-DE" sz="3600" b="1" dirty="0" smtClean="0">
                <a:solidFill>
                  <a:schemeClr val="accent5">
                    <a:lumMod val="50000"/>
                  </a:schemeClr>
                </a:solidFill>
              </a:rPr>
              <a:t>"</a:t>
            </a:r>
            <a:endParaRPr lang="de-DE" sz="3600" b="1" dirty="0">
              <a:solidFill>
                <a:schemeClr val="accent5">
                  <a:lumMod val="50000"/>
                </a:schemeClr>
              </a:solidFill>
            </a:endParaRPr>
          </a:p>
        </p:txBody>
      </p:sp>
      <p:pic>
        <p:nvPicPr>
          <p:cNvPr id="6" name="Bild 5" descr="Bildschirmfoto 2015-01-28 um 12.55.2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0009" y="321498"/>
            <a:ext cx="3100085" cy="6336603"/>
          </a:xfrm>
          <a:prstGeom prst="rect">
            <a:avLst/>
          </a:prstGeom>
        </p:spPr>
      </p:pic>
      <p:pic>
        <p:nvPicPr>
          <p:cNvPr id="7" name="Bild 6" descr="Bildschirmfoto 2015-01-28 um 12.57.2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664" y="2600333"/>
            <a:ext cx="4882622" cy="4057767"/>
          </a:xfrm>
          <a:prstGeom prst="rect">
            <a:avLst/>
          </a:prstGeom>
        </p:spPr>
      </p:pic>
    </p:spTree>
    <p:extLst>
      <p:ext uri="{BB962C8B-B14F-4D97-AF65-F5344CB8AC3E}">
        <p14:creationId xmlns:p14="http://schemas.microsoft.com/office/powerpoint/2010/main" val="199765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25768"/>
            <a:ext cx="7772400" cy="934332"/>
          </a:xfrm>
        </p:spPr>
        <p:txBody>
          <a:bodyPr>
            <a:normAutofit/>
          </a:bodyPr>
          <a:lstStyle/>
          <a:p>
            <a:r>
              <a:rPr lang="de-DE" sz="3600" b="1" dirty="0" smtClean="0">
                <a:solidFill>
                  <a:schemeClr val="accent5">
                    <a:lumMod val="50000"/>
                  </a:schemeClr>
                </a:solidFill>
              </a:rPr>
              <a:t>Anreise von Johannes XXIII.</a:t>
            </a:r>
            <a:endParaRPr lang="de-DE" sz="3600" b="1" dirty="0">
              <a:solidFill>
                <a:schemeClr val="accent5">
                  <a:lumMod val="50000"/>
                </a:schemeClr>
              </a:solidFill>
            </a:endParaRPr>
          </a:p>
        </p:txBody>
      </p:sp>
      <p:pic>
        <p:nvPicPr>
          <p:cNvPr id="4" name="Bild 3" descr="klein einzug papst fol012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59629" y="4568316"/>
            <a:ext cx="1888164" cy="1766832"/>
          </a:xfrm>
          <a:prstGeom prst="rect">
            <a:avLst/>
          </a:prstGeom>
        </p:spPr>
      </p:pic>
      <p:pic>
        <p:nvPicPr>
          <p:cNvPr id="5" name="Bild 4" descr="Unfall Johannes XIII.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1654931"/>
            <a:ext cx="2334342" cy="1712117"/>
          </a:xfrm>
          <a:prstGeom prst="rect">
            <a:avLst/>
          </a:prstGeom>
        </p:spPr>
      </p:pic>
      <p:sp>
        <p:nvSpPr>
          <p:cNvPr id="6" name="Textfeld 5"/>
          <p:cNvSpPr txBox="1"/>
          <p:nvPr/>
        </p:nvSpPr>
        <p:spPr>
          <a:xfrm>
            <a:off x="3108818" y="1516856"/>
            <a:ext cx="5538975" cy="646331"/>
          </a:xfrm>
          <a:prstGeom prst="rect">
            <a:avLst/>
          </a:prstGeom>
          <a:noFill/>
        </p:spPr>
        <p:txBody>
          <a:bodyPr wrap="square" rtlCol="0">
            <a:spAutoFit/>
          </a:bodyPr>
          <a:lstStyle/>
          <a:p>
            <a:r>
              <a:rPr lang="de-DE" dirty="0" smtClean="0"/>
              <a:t>Unfall mit seinem Wagen am Arlberg;</a:t>
            </a:r>
          </a:p>
          <a:p>
            <a:r>
              <a:rPr lang="de-DE" dirty="0" err="1" smtClean="0"/>
              <a:t>Richtental</a:t>
            </a:r>
            <a:r>
              <a:rPr lang="de-DE" dirty="0" smtClean="0"/>
              <a:t> beschreibt es so:</a:t>
            </a:r>
            <a:endParaRPr lang="de-DE" dirty="0"/>
          </a:p>
        </p:txBody>
      </p:sp>
      <p:sp>
        <p:nvSpPr>
          <p:cNvPr id="7" name="Textfeld 6"/>
          <p:cNvSpPr txBox="1"/>
          <p:nvPr/>
        </p:nvSpPr>
        <p:spPr>
          <a:xfrm>
            <a:off x="595368" y="3711595"/>
            <a:ext cx="4445147" cy="646331"/>
          </a:xfrm>
          <a:prstGeom prst="rect">
            <a:avLst/>
          </a:prstGeom>
          <a:noFill/>
        </p:spPr>
        <p:txBody>
          <a:bodyPr wrap="none" rtlCol="0">
            <a:spAutoFit/>
          </a:bodyPr>
          <a:lstStyle/>
          <a:p>
            <a:r>
              <a:rPr lang="de-DE" dirty="0" smtClean="0"/>
              <a:t>letzte Übernachtung im Kloster Kreuzlingen;</a:t>
            </a:r>
          </a:p>
          <a:p>
            <a:r>
              <a:rPr lang="de-DE" dirty="0" smtClean="0"/>
              <a:t>Gewährung der "Mitra" für den Abt</a:t>
            </a:r>
            <a:endParaRPr lang="de-DE" dirty="0"/>
          </a:p>
        </p:txBody>
      </p:sp>
      <p:pic>
        <p:nvPicPr>
          <p:cNvPr id="8" name="Bild 7" descr="Macintosh HD:Users:u.keller:Desktop:Bildschirmfoto 2015-01-27 um 16.33.33.png">
            <a:hlinkClick r:id="rId4"/>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 y="4363592"/>
            <a:ext cx="1369695" cy="994291"/>
          </a:xfrm>
          <a:prstGeom prst="rect">
            <a:avLst/>
          </a:prstGeom>
          <a:noFill/>
          <a:ln>
            <a:noFill/>
          </a:ln>
        </p:spPr>
      </p:pic>
      <p:sp>
        <p:nvSpPr>
          <p:cNvPr id="9" name="Rechteck 8"/>
          <p:cNvSpPr/>
          <p:nvPr/>
        </p:nvSpPr>
        <p:spPr>
          <a:xfrm>
            <a:off x="2109939" y="4711552"/>
            <a:ext cx="3425417" cy="646331"/>
          </a:xfrm>
          <a:prstGeom prst="rect">
            <a:avLst/>
          </a:prstGeom>
        </p:spPr>
        <p:txBody>
          <a:bodyPr wrap="square">
            <a:spAutoFit/>
          </a:bodyPr>
          <a:lstStyle/>
          <a:p>
            <a:r>
              <a:rPr lang="de-DE" sz="1200" i="1" dirty="0">
                <a:solidFill>
                  <a:srgbClr val="7F7F7F"/>
                </a:solidFill>
                <a:hlinkClick r:id="rId4"/>
              </a:rPr>
              <a:t>http://</a:t>
            </a:r>
            <a:r>
              <a:rPr lang="de-DE" sz="1200" i="1" dirty="0" err="1">
                <a:solidFill>
                  <a:srgbClr val="7F7F7F"/>
                </a:solidFill>
                <a:hlinkClick r:id="rId4"/>
              </a:rPr>
              <a:t>www.srf.ch</a:t>
            </a:r>
            <a:r>
              <a:rPr lang="de-DE" sz="1200" i="1" dirty="0">
                <a:solidFill>
                  <a:srgbClr val="7F7F7F"/>
                </a:solidFill>
                <a:hlinkClick r:id="rId4"/>
              </a:rPr>
              <a:t>/</a:t>
            </a:r>
            <a:r>
              <a:rPr lang="de-DE" sz="1200" i="1" dirty="0" err="1">
                <a:solidFill>
                  <a:srgbClr val="7F7F7F"/>
                </a:solidFill>
                <a:hlinkClick r:id="rId4"/>
              </a:rPr>
              <a:t>player</a:t>
            </a:r>
            <a:r>
              <a:rPr lang="de-DE" sz="1200" i="1" dirty="0">
                <a:solidFill>
                  <a:srgbClr val="7F7F7F"/>
                </a:solidFill>
                <a:hlinkClick r:id="rId4"/>
              </a:rPr>
              <a:t>/</a:t>
            </a:r>
            <a:r>
              <a:rPr lang="de-DE" sz="1200" i="1" dirty="0" err="1">
                <a:solidFill>
                  <a:srgbClr val="7F7F7F"/>
                </a:solidFill>
                <a:hlinkClick r:id="rId4"/>
              </a:rPr>
              <a:t>tv</a:t>
            </a:r>
            <a:r>
              <a:rPr lang="de-DE" sz="1200" i="1" dirty="0">
                <a:solidFill>
                  <a:srgbClr val="7F7F7F"/>
                </a:solidFill>
                <a:hlinkClick r:id="rId4"/>
              </a:rPr>
              <a:t>/</a:t>
            </a:r>
            <a:r>
              <a:rPr lang="de-DE" sz="1200" i="1" dirty="0" err="1">
                <a:solidFill>
                  <a:srgbClr val="7F7F7F"/>
                </a:solidFill>
                <a:hlinkClick r:id="rId4"/>
              </a:rPr>
              <a:t>tagesschau</a:t>
            </a:r>
            <a:r>
              <a:rPr lang="de-DE" sz="1200" i="1" dirty="0">
                <a:solidFill>
                  <a:srgbClr val="7F7F7F"/>
                </a:solidFill>
                <a:hlinkClick r:id="rId4"/>
              </a:rPr>
              <a:t>/</a:t>
            </a:r>
            <a:r>
              <a:rPr lang="de-DE" sz="1200" i="1" dirty="0" err="1">
                <a:solidFill>
                  <a:srgbClr val="7F7F7F"/>
                </a:solidFill>
                <a:hlinkClick r:id="rId4"/>
              </a:rPr>
              <a:t>video</a:t>
            </a:r>
            <a:r>
              <a:rPr lang="de-DE" sz="1200" i="1" dirty="0">
                <a:solidFill>
                  <a:srgbClr val="7F7F7F"/>
                </a:solidFill>
                <a:hlinkClick r:id="rId4"/>
              </a:rPr>
              <a:t>/</a:t>
            </a:r>
            <a:r>
              <a:rPr lang="de-DE" sz="1200" i="1" dirty="0" err="1">
                <a:solidFill>
                  <a:srgbClr val="7F7F7F"/>
                </a:solidFill>
                <a:hlinkClick r:id="rId4"/>
              </a:rPr>
              <a:t>kanton-thurgau-feiert-konzil-von-konstanz?id</a:t>
            </a:r>
            <a:r>
              <a:rPr lang="de-DE" sz="1200" i="1" dirty="0">
                <a:solidFill>
                  <a:srgbClr val="7F7F7F"/>
                </a:solidFill>
                <a:hlinkClick r:id="rId4"/>
              </a:rPr>
              <a:t>=2ac55388-ffec-4124-bf89-d6b184a84aa6</a:t>
            </a:r>
            <a:endParaRPr lang="de-CH" sz="1200" i="1" dirty="0">
              <a:solidFill>
                <a:srgbClr val="7F7F7F"/>
              </a:solidFill>
            </a:endParaRPr>
          </a:p>
        </p:txBody>
      </p:sp>
      <p:sp>
        <p:nvSpPr>
          <p:cNvPr id="10" name="Textfeld 9"/>
          <p:cNvSpPr txBox="1"/>
          <p:nvPr/>
        </p:nvSpPr>
        <p:spPr>
          <a:xfrm>
            <a:off x="2399438" y="5639294"/>
            <a:ext cx="4141053" cy="369332"/>
          </a:xfrm>
          <a:prstGeom prst="rect">
            <a:avLst/>
          </a:prstGeom>
          <a:noFill/>
        </p:spPr>
        <p:txBody>
          <a:bodyPr wrap="none" rtlCol="0">
            <a:spAutoFit/>
          </a:bodyPr>
          <a:lstStyle/>
          <a:p>
            <a:pPr algn="r"/>
            <a:r>
              <a:rPr lang="de-DE" dirty="0" smtClean="0"/>
              <a:t>tags darauf feierlicher Einzug in Konstanz</a:t>
            </a:r>
            <a:endParaRPr lang="de-DE" dirty="0"/>
          </a:p>
        </p:txBody>
      </p:sp>
      <p:sp>
        <p:nvSpPr>
          <p:cNvPr id="11" name="Textfeld 10"/>
          <p:cNvSpPr txBox="1"/>
          <p:nvPr/>
        </p:nvSpPr>
        <p:spPr>
          <a:xfrm>
            <a:off x="2399438" y="6008626"/>
            <a:ext cx="4129428" cy="369332"/>
          </a:xfrm>
          <a:prstGeom prst="rect">
            <a:avLst/>
          </a:prstGeom>
          <a:noFill/>
        </p:spPr>
        <p:txBody>
          <a:bodyPr wrap="square" rtlCol="0">
            <a:spAutoFit/>
          </a:bodyPr>
          <a:lstStyle/>
          <a:p>
            <a:pPr algn="r"/>
            <a:r>
              <a:rPr lang="de-DE" b="1" dirty="0" smtClean="0">
                <a:solidFill>
                  <a:srgbClr val="215968"/>
                </a:solidFill>
              </a:rPr>
              <a:t>Eröffnung des Konzils am 5. Nov. 1414</a:t>
            </a:r>
            <a:endParaRPr lang="de-DE" b="1" dirty="0">
              <a:solidFill>
                <a:srgbClr val="215968"/>
              </a:solidFill>
            </a:endParaRPr>
          </a:p>
        </p:txBody>
      </p:sp>
      <p:pic>
        <p:nvPicPr>
          <p:cNvPr id="3" name="Bild 2" descr="Bildschirmfoto 2015-03-06 um 14.07.39.png"/>
          <p:cNvPicPr>
            <a:picLocks noChangeAspect="1"/>
          </p:cNvPicPr>
          <p:nvPr/>
        </p:nvPicPr>
        <p:blipFill>
          <a:blip r:embed="rId6">
            <a:extLst>
              <a:ext uri="{BEBA8EAE-BF5A-486C-A8C5-ECC9F3942E4B}">
                <a14:imgProps xmlns:a14="http://schemas.microsoft.com/office/drawing/2010/main">
                  <a14:imgLayer r:embed="rId7">
                    <a14:imgEffect>
                      <a14:sharpenSoften amount="30000"/>
                    </a14:imgEffect>
                    <a14:imgEffect>
                      <a14:brightnessContrast bright="4000" contrast="22000"/>
                    </a14:imgEffect>
                  </a14:imgLayer>
                </a14:imgProps>
              </a:ext>
              <a:ext uri="{28A0092B-C50C-407E-A947-70E740481C1C}">
                <a14:useLocalDpi xmlns:a14="http://schemas.microsoft.com/office/drawing/2010/main" val="0"/>
              </a:ext>
            </a:extLst>
          </a:blip>
          <a:stretch>
            <a:fillRect/>
          </a:stretch>
        </p:blipFill>
        <p:spPr>
          <a:xfrm>
            <a:off x="3131287" y="2163187"/>
            <a:ext cx="5730385" cy="1203862"/>
          </a:xfrm>
          <a:prstGeom prst="rect">
            <a:avLst/>
          </a:prstGeom>
        </p:spPr>
      </p:pic>
    </p:spTree>
    <p:extLst>
      <p:ext uri="{BB962C8B-B14F-4D97-AF65-F5344CB8AC3E}">
        <p14:creationId xmlns:p14="http://schemas.microsoft.com/office/powerpoint/2010/main" val="1791622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21498"/>
            <a:ext cx="7772400" cy="934332"/>
          </a:xfrm>
        </p:spPr>
        <p:txBody>
          <a:bodyPr>
            <a:normAutofit/>
          </a:bodyPr>
          <a:lstStyle/>
          <a:p>
            <a:r>
              <a:rPr lang="de-DE" sz="3600" b="1" dirty="0" smtClean="0">
                <a:solidFill>
                  <a:schemeClr val="accent5">
                    <a:lumMod val="50000"/>
                  </a:schemeClr>
                </a:solidFill>
              </a:rPr>
              <a:t>Verhandlungen im Münster</a:t>
            </a:r>
            <a:endParaRPr lang="de-DE" sz="3600" b="1" dirty="0">
              <a:solidFill>
                <a:schemeClr val="accent5">
                  <a:lumMod val="50000"/>
                </a:schemeClr>
              </a:solidFill>
            </a:endParaRPr>
          </a:p>
        </p:txBody>
      </p:sp>
      <p:pic>
        <p:nvPicPr>
          <p:cNvPr id="4" name="Bild 3" descr="Verhandlung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0041" y="1448730"/>
            <a:ext cx="5609260" cy="3758204"/>
          </a:xfrm>
          <a:prstGeom prst="rect">
            <a:avLst/>
          </a:prstGeom>
        </p:spPr>
      </p:pic>
      <p:sp>
        <p:nvSpPr>
          <p:cNvPr id="5" name="Textfeld 4"/>
          <p:cNvSpPr txBox="1"/>
          <p:nvPr/>
        </p:nvSpPr>
        <p:spPr>
          <a:xfrm>
            <a:off x="2377972" y="5529070"/>
            <a:ext cx="4086162" cy="923330"/>
          </a:xfrm>
          <a:prstGeom prst="rect">
            <a:avLst/>
          </a:prstGeom>
          <a:noFill/>
        </p:spPr>
        <p:txBody>
          <a:bodyPr wrap="none" rtlCol="0">
            <a:spAutoFit/>
          </a:bodyPr>
          <a:lstStyle/>
          <a:p>
            <a:pPr algn="ctr"/>
            <a:r>
              <a:rPr lang="de-DE" dirty="0" smtClean="0"/>
              <a:t>Johannes XXIII. leitet die ersten Sitzungen</a:t>
            </a:r>
          </a:p>
          <a:p>
            <a:pPr algn="ctr"/>
            <a:endParaRPr lang="de-DE" dirty="0"/>
          </a:p>
          <a:p>
            <a:pPr algn="ctr"/>
            <a:r>
              <a:rPr lang="de-DE" dirty="0" smtClean="0"/>
              <a:t>-&gt; das Konzil stellt sich über den Papst</a:t>
            </a:r>
            <a:endParaRPr lang="de-DE" dirty="0"/>
          </a:p>
        </p:txBody>
      </p:sp>
    </p:spTree>
    <p:extLst>
      <p:ext uri="{BB962C8B-B14F-4D97-AF65-F5344CB8AC3E}">
        <p14:creationId xmlns:p14="http://schemas.microsoft.com/office/powerpoint/2010/main" val="1737124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65687" y="1276345"/>
            <a:ext cx="7712554" cy="1592744"/>
          </a:xfrm>
          <a:prstGeom prst="rect">
            <a:avLst/>
          </a:prstGeom>
          <a:noFill/>
        </p:spPr>
        <p:txBody>
          <a:bodyPr wrap="square" rtlCol="0">
            <a:spAutoFit/>
          </a:bodyPr>
          <a:lstStyle/>
          <a:p>
            <a:pPr>
              <a:spcAft>
                <a:spcPts val="300"/>
              </a:spcAft>
            </a:pPr>
            <a:r>
              <a:rPr lang="de-DE" dirty="0" smtClean="0"/>
              <a:t>- Ahnung, dass er wie die beiden andern Päpste wohl bald zurücktreten soll</a:t>
            </a:r>
          </a:p>
          <a:p>
            <a:pPr>
              <a:spcAft>
                <a:spcPts val="300"/>
              </a:spcAft>
            </a:pPr>
            <a:r>
              <a:rPr lang="de-DE" dirty="0" smtClean="0"/>
              <a:t>- plant, zum Herzog von Burgund zu fliehen, um sein Papsttum zu retten</a:t>
            </a:r>
          </a:p>
          <a:p>
            <a:pPr>
              <a:spcAft>
                <a:spcPts val="300"/>
              </a:spcAft>
            </a:pPr>
            <a:r>
              <a:rPr lang="de-DE" dirty="0" smtClean="0"/>
              <a:t>- heimliche Flucht, als Knappe verkleidet, unter dem Schutz des  Habsburger</a:t>
            </a:r>
            <a:br>
              <a:rPr lang="de-DE" dirty="0" smtClean="0"/>
            </a:br>
            <a:r>
              <a:rPr lang="de-DE" dirty="0" smtClean="0"/>
              <a:t>  Herzogs Friedrich, dem der TG und ein </a:t>
            </a:r>
            <a:r>
              <a:rPr lang="de-DE" dirty="0" err="1" smtClean="0"/>
              <a:t>grosser</a:t>
            </a:r>
            <a:r>
              <a:rPr lang="de-DE" dirty="0" smtClean="0"/>
              <a:t> Teil der Deutschschweiz gehört</a:t>
            </a:r>
          </a:p>
          <a:p>
            <a:pPr>
              <a:spcAft>
                <a:spcPts val="300"/>
              </a:spcAft>
            </a:pPr>
            <a:endParaRPr lang="de-DE" dirty="0"/>
          </a:p>
        </p:txBody>
      </p:sp>
      <p:pic>
        <p:nvPicPr>
          <p:cNvPr id="5" name="Bild 4" descr="Bildschirmfoto 2015-01-27 um 17.24.1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6017" y="2869089"/>
            <a:ext cx="5897087" cy="2029225"/>
          </a:xfrm>
          <a:prstGeom prst="rect">
            <a:avLst/>
          </a:prstGeom>
        </p:spPr>
      </p:pic>
      <p:sp>
        <p:nvSpPr>
          <p:cNvPr id="6" name="Textfeld 5"/>
          <p:cNvSpPr txBox="1"/>
          <p:nvPr/>
        </p:nvSpPr>
        <p:spPr>
          <a:xfrm>
            <a:off x="1090027" y="5153000"/>
            <a:ext cx="5378959" cy="1200329"/>
          </a:xfrm>
          <a:prstGeom prst="rect">
            <a:avLst/>
          </a:prstGeom>
          <a:noFill/>
        </p:spPr>
        <p:txBody>
          <a:bodyPr wrap="none" rtlCol="0">
            <a:spAutoFit/>
          </a:bodyPr>
          <a:lstStyle/>
          <a:p>
            <a:r>
              <a:rPr lang="de-DE" dirty="0" smtClean="0"/>
              <a:t>- Flucht nach Schaffhausen bis ins Elsass</a:t>
            </a:r>
            <a:endParaRPr lang="de-DE" dirty="0"/>
          </a:p>
          <a:p>
            <a:r>
              <a:rPr lang="de-DE" dirty="0" smtClean="0"/>
              <a:t>- dort aber Festnahme durch Sigismunds Truppen</a:t>
            </a:r>
          </a:p>
          <a:p>
            <a:r>
              <a:rPr lang="de-DE" dirty="0" smtClean="0"/>
              <a:t>- Gefangenschaft im Schloss Gottlieben und Mannheim</a:t>
            </a:r>
            <a:endParaRPr lang="de-DE" dirty="0"/>
          </a:p>
          <a:p>
            <a:r>
              <a:rPr lang="de-DE" dirty="0" smtClean="0"/>
              <a:t>- später von italienischen Bankiers freigekauft</a:t>
            </a:r>
            <a:endParaRPr lang="de-DE" dirty="0"/>
          </a:p>
        </p:txBody>
      </p:sp>
      <p:sp>
        <p:nvSpPr>
          <p:cNvPr id="7" name="Titel 1"/>
          <p:cNvSpPr>
            <a:spLocks noGrp="1"/>
          </p:cNvSpPr>
          <p:nvPr>
            <p:ph type="ctrTitle"/>
          </p:nvPr>
        </p:nvSpPr>
        <p:spPr>
          <a:xfrm>
            <a:off x="1090027" y="285937"/>
            <a:ext cx="7772400" cy="934332"/>
          </a:xfrm>
        </p:spPr>
        <p:txBody>
          <a:bodyPr>
            <a:normAutofit/>
          </a:bodyPr>
          <a:lstStyle/>
          <a:p>
            <a:pPr algn="l"/>
            <a:r>
              <a:rPr lang="de-DE" sz="3600" b="1" dirty="0" smtClean="0">
                <a:solidFill>
                  <a:schemeClr val="accent5">
                    <a:lumMod val="50000"/>
                  </a:schemeClr>
                </a:solidFill>
              </a:rPr>
              <a:t>heimliche Flucht von Johannes XIII.</a:t>
            </a:r>
            <a:endParaRPr lang="de-DE" sz="3600" b="1" dirty="0">
              <a:solidFill>
                <a:schemeClr val="accent5">
                  <a:lumMod val="50000"/>
                </a:schemeClr>
              </a:solidFill>
            </a:endParaRPr>
          </a:p>
        </p:txBody>
      </p:sp>
    </p:spTree>
    <p:extLst>
      <p:ext uri="{BB962C8B-B14F-4D97-AF65-F5344CB8AC3E}">
        <p14:creationId xmlns:p14="http://schemas.microsoft.com/office/powerpoint/2010/main" val="1579952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Groppenfasnacht_b04_modifi%C3%A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73087" y="3567521"/>
            <a:ext cx="3914169" cy="2614398"/>
          </a:xfrm>
          <a:prstGeom prst="rect">
            <a:avLst/>
          </a:prstGeom>
        </p:spPr>
      </p:pic>
      <p:sp>
        <p:nvSpPr>
          <p:cNvPr id="11" name="Rechteck 10"/>
          <p:cNvSpPr/>
          <p:nvPr/>
        </p:nvSpPr>
        <p:spPr>
          <a:xfrm>
            <a:off x="345947" y="1481997"/>
            <a:ext cx="8494294" cy="1477328"/>
          </a:xfrm>
          <a:prstGeom prst="rect">
            <a:avLst/>
          </a:prstGeom>
        </p:spPr>
        <p:txBody>
          <a:bodyPr wrap="square">
            <a:spAutoFit/>
          </a:bodyPr>
          <a:lstStyle/>
          <a:p>
            <a:pPr algn="ctr"/>
            <a:r>
              <a:rPr lang="de-DE" dirty="0" smtClean="0">
                <a:solidFill>
                  <a:schemeClr val="bg1">
                    <a:lumMod val="50000"/>
                  </a:schemeClr>
                </a:solidFill>
              </a:rPr>
              <a:t>„... Am wahrscheinlichsten ist, dass </a:t>
            </a:r>
            <a:r>
              <a:rPr lang="de-DE" dirty="0">
                <a:solidFill>
                  <a:schemeClr val="bg1">
                    <a:lumMod val="50000"/>
                  </a:schemeClr>
                </a:solidFill>
              </a:rPr>
              <a:t>die </a:t>
            </a:r>
            <a:r>
              <a:rPr lang="de-DE" dirty="0" err="1">
                <a:solidFill>
                  <a:schemeClr val="bg1">
                    <a:lumMod val="50000"/>
                  </a:schemeClr>
                </a:solidFill>
              </a:rPr>
              <a:t>Groppenfasnacht</a:t>
            </a:r>
            <a:r>
              <a:rPr lang="de-DE" dirty="0">
                <a:solidFill>
                  <a:schemeClr val="bg1">
                    <a:lumMod val="50000"/>
                  </a:schemeClr>
                </a:solidFill>
              </a:rPr>
              <a:t> auf Johannes XXIII zurückgeht. Dieser kam 1414 als amtierender Papst nach Konstanz, verlor hier jedoch schnell an Einfluss. Als im März 1415 eine Klageschrift gegen ihn vorbereitet wurde, soll er aus Konstanz geflohen sein. Als Botenreiter verkleidet, habe er </a:t>
            </a:r>
            <a:r>
              <a:rPr lang="de-DE" dirty="0" err="1">
                <a:solidFill>
                  <a:schemeClr val="bg1">
                    <a:lumMod val="50000"/>
                  </a:schemeClr>
                </a:solidFill>
              </a:rPr>
              <a:t>schliesslich</a:t>
            </a:r>
            <a:r>
              <a:rPr lang="de-DE" dirty="0">
                <a:solidFill>
                  <a:schemeClr val="bg1">
                    <a:lumMod val="50000"/>
                  </a:schemeClr>
                </a:solidFill>
              </a:rPr>
              <a:t> bei Pfarrer </a:t>
            </a:r>
            <a:r>
              <a:rPr lang="de-DE" dirty="0" err="1">
                <a:solidFill>
                  <a:schemeClr val="bg1">
                    <a:lumMod val="50000"/>
                  </a:schemeClr>
                </a:solidFill>
              </a:rPr>
              <a:t>Loffar</a:t>
            </a:r>
            <a:r>
              <a:rPr lang="de-DE" dirty="0">
                <a:solidFill>
                  <a:schemeClr val="bg1">
                    <a:lumMod val="50000"/>
                  </a:schemeClr>
                </a:solidFill>
              </a:rPr>
              <a:t> in </a:t>
            </a:r>
            <a:r>
              <a:rPr lang="de-DE" dirty="0" err="1">
                <a:solidFill>
                  <a:schemeClr val="bg1">
                    <a:lumMod val="50000"/>
                  </a:schemeClr>
                </a:solidFill>
              </a:rPr>
              <a:t>Ermatingen</a:t>
            </a:r>
            <a:r>
              <a:rPr lang="de-DE" dirty="0">
                <a:solidFill>
                  <a:schemeClr val="bg1">
                    <a:lumMod val="50000"/>
                  </a:schemeClr>
                </a:solidFill>
              </a:rPr>
              <a:t> übernachtet. Dieser habe ihm zum Abendessen Groppen vorgesetzt</a:t>
            </a:r>
            <a:r>
              <a:rPr lang="de-DE" dirty="0" smtClean="0">
                <a:solidFill>
                  <a:schemeClr val="bg1">
                    <a:lumMod val="50000"/>
                  </a:schemeClr>
                </a:solidFill>
              </a:rPr>
              <a:t>.“</a:t>
            </a:r>
            <a:endParaRPr lang="de-DE" dirty="0">
              <a:solidFill>
                <a:schemeClr val="bg1">
                  <a:lumMod val="50000"/>
                </a:schemeClr>
              </a:solidFill>
            </a:endParaRPr>
          </a:p>
        </p:txBody>
      </p:sp>
      <p:pic>
        <p:nvPicPr>
          <p:cNvPr id="12" name="Bild 11" descr="images-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569" y="3196746"/>
            <a:ext cx="3222831" cy="1513158"/>
          </a:xfrm>
          <a:prstGeom prst="rect">
            <a:avLst/>
          </a:prstGeom>
        </p:spPr>
      </p:pic>
      <p:pic>
        <p:nvPicPr>
          <p:cNvPr id="13" name="Bild 12" descr="Unknown-3.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960" y="4950984"/>
            <a:ext cx="2454129" cy="1230935"/>
          </a:xfrm>
          <a:prstGeom prst="rect">
            <a:avLst/>
          </a:prstGeom>
        </p:spPr>
      </p:pic>
      <p:sp>
        <p:nvSpPr>
          <p:cNvPr id="6" name="Titel 1"/>
          <p:cNvSpPr>
            <a:spLocks noGrp="1"/>
          </p:cNvSpPr>
          <p:nvPr>
            <p:ph type="ctrTitle"/>
          </p:nvPr>
        </p:nvSpPr>
        <p:spPr>
          <a:xfrm>
            <a:off x="668569" y="302971"/>
            <a:ext cx="7772400" cy="934332"/>
          </a:xfrm>
        </p:spPr>
        <p:txBody>
          <a:bodyPr>
            <a:normAutofit/>
          </a:bodyPr>
          <a:lstStyle/>
          <a:p>
            <a:r>
              <a:rPr lang="de-DE" sz="3600" b="1" dirty="0" smtClean="0">
                <a:solidFill>
                  <a:schemeClr val="accent5">
                    <a:lumMod val="50000"/>
                  </a:schemeClr>
                </a:solidFill>
              </a:rPr>
              <a:t>Fluchtweg über </a:t>
            </a:r>
            <a:r>
              <a:rPr lang="de-DE" sz="3600" b="1" dirty="0" err="1" smtClean="0">
                <a:solidFill>
                  <a:schemeClr val="accent5">
                    <a:lumMod val="50000"/>
                  </a:schemeClr>
                </a:solidFill>
              </a:rPr>
              <a:t>Ermatingen</a:t>
            </a:r>
            <a:endParaRPr lang="de-DE" sz="3600" b="1" dirty="0">
              <a:solidFill>
                <a:schemeClr val="accent5">
                  <a:lumMod val="50000"/>
                </a:schemeClr>
              </a:solidFill>
            </a:endParaRPr>
          </a:p>
        </p:txBody>
      </p:sp>
    </p:spTree>
    <p:extLst>
      <p:ext uri="{BB962C8B-B14F-4D97-AF65-F5344CB8AC3E}">
        <p14:creationId xmlns:p14="http://schemas.microsoft.com/office/powerpoint/2010/main" val="3867389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Groppenfasnach 2012_8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025443" cy="4519082"/>
          </a:xfrm>
          <a:prstGeom prst="rect">
            <a:avLst/>
          </a:prstGeom>
        </p:spPr>
      </p:pic>
      <p:pic>
        <p:nvPicPr>
          <p:cNvPr id="8" name="Bild 7" descr="Plakat_20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8298" y="-1"/>
            <a:ext cx="3195702" cy="4519083"/>
          </a:xfrm>
          <a:prstGeom prst="rect">
            <a:avLst/>
          </a:prstGeom>
        </p:spPr>
      </p:pic>
      <p:sp>
        <p:nvSpPr>
          <p:cNvPr id="10" name="Titel 1"/>
          <p:cNvSpPr>
            <a:spLocks noGrp="1"/>
          </p:cNvSpPr>
          <p:nvPr>
            <p:ph type="ctrTitle"/>
          </p:nvPr>
        </p:nvSpPr>
        <p:spPr>
          <a:xfrm>
            <a:off x="4350761" y="5010285"/>
            <a:ext cx="3942032" cy="1487881"/>
          </a:xfrm>
        </p:spPr>
        <p:txBody>
          <a:bodyPr>
            <a:normAutofit/>
          </a:bodyPr>
          <a:lstStyle/>
          <a:p>
            <a:pPr algn="r"/>
            <a:r>
              <a:rPr lang="de-DE" sz="3600" b="1" dirty="0" err="1" smtClean="0">
                <a:solidFill>
                  <a:schemeClr val="accent5">
                    <a:lumMod val="50000"/>
                  </a:schemeClr>
                </a:solidFill>
              </a:rPr>
              <a:t>Groppenfasnacht</a:t>
            </a:r>
            <a:r>
              <a:rPr lang="de-DE" sz="3600" b="1" dirty="0">
                <a:solidFill>
                  <a:schemeClr val="accent5">
                    <a:lumMod val="50000"/>
                  </a:schemeClr>
                </a:solidFill>
              </a:rPr>
              <a:t/>
            </a:r>
            <a:br>
              <a:rPr lang="de-DE" sz="3600" b="1" dirty="0">
                <a:solidFill>
                  <a:schemeClr val="accent5">
                    <a:lumMod val="50000"/>
                  </a:schemeClr>
                </a:solidFill>
              </a:rPr>
            </a:br>
            <a:r>
              <a:rPr lang="de-DE" sz="3600" b="1" dirty="0" smtClean="0">
                <a:solidFill>
                  <a:schemeClr val="accent5">
                    <a:lumMod val="50000"/>
                  </a:schemeClr>
                </a:solidFill>
              </a:rPr>
              <a:t>in </a:t>
            </a:r>
            <a:r>
              <a:rPr lang="de-DE" sz="3600" b="1" dirty="0" err="1" smtClean="0">
                <a:solidFill>
                  <a:schemeClr val="accent5">
                    <a:lumMod val="50000"/>
                  </a:schemeClr>
                </a:solidFill>
              </a:rPr>
              <a:t>Ermatingen</a:t>
            </a:r>
            <a:endParaRPr lang="de-DE" sz="3600" b="1" dirty="0">
              <a:solidFill>
                <a:schemeClr val="accent5">
                  <a:lumMod val="50000"/>
                </a:schemeClr>
              </a:solidFill>
            </a:endParaRPr>
          </a:p>
        </p:txBody>
      </p:sp>
      <p:pic>
        <p:nvPicPr>
          <p:cNvPr id="3" name="Bild 2" descr="Bildschirmfoto 2015-03-02 um 07.12.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82" y="4602504"/>
            <a:ext cx="3249083" cy="2160233"/>
          </a:xfrm>
          <a:prstGeom prst="rect">
            <a:avLst/>
          </a:prstGeom>
        </p:spPr>
      </p:pic>
    </p:spTree>
    <p:extLst>
      <p:ext uri="{BB962C8B-B14F-4D97-AF65-F5344CB8AC3E}">
        <p14:creationId xmlns:p14="http://schemas.microsoft.com/office/powerpoint/2010/main" val="871191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0" y="0"/>
            <a:ext cx="4539459" cy="6858000"/>
          </a:xfrm>
          <a:prstGeom prst="rect">
            <a:avLst/>
          </a:prstGeom>
        </p:spPr>
      </p:pic>
      <p:pic>
        <p:nvPicPr>
          <p:cNvPr id="5" name="Bild 4" descr="Bildschirmfoto 2015-03-02 um 07.14.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516" y="2043843"/>
            <a:ext cx="3860461" cy="2557975"/>
          </a:xfrm>
          <a:prstGeom prst="rect">
            <a:avLst/>
          </a:prstGeom>
        </p:spPr>
      </p:pic>
      <p:pic>
        <p:nvPicPr>
          <p:cNvPr id="6" name="Bild 5" descr="Bildschirmfoto 2015-03-02 um 07.1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54" y="4700296"/>
            <a:ext cx="3855803" cy="653988"/>
          </a:xfrm>
          <a:prstGeom prst="rect">
            <a:avLst/>
          </a:prstGeom>
        </p:spPr>
      </p:pic>
      <p:sp>
        <p:nvSpPr>
          <p:cNvPr id="3" name="Rechteck 2"/>
          <p:cNvSpPr/>
          <p:nvPr/>
        </p:nvSpPr>
        <p:spPr>
          <a:xfrm>
            <a:off x="4750904" y="511722"/>
            <a:ext cx="3866321" cy="830997"/>
          </a:xfrm>
          <a:prstGeom prst="rect">
            <a:avLst/>
          </a:prstGeom>
        </p:spPr>
        <p:txBody>
          <a:bodyPr wrap="square">
            <a:spAutoFit/>
          </a:bodyPr>
          <a:lstStyle/>
          <a:p>
            <a:r>
              <a:rPr lang="de-DE" sz="2400" b="1" dirty="0" smtClean="0">
                <a:solidFill>
                  <a:schemeClr val="accent5">
                    <a:lumMod val="50000"/>
                  </a:schemeClr>
                </a:solidFill>
              </a:rPr>
              <a:t>der Jubiläums-Umzug an der</a:t>
            </a:r>
          </a:p>
          <a:p>
            <a:r>
              <a:rPr lang="de-DE" sz="2400" b="1" dirty="0" err="1" smtClean="0">
                <a:solidFill>
                  <a:schemeClr val="accent5">
                    <a:lumMod val="50000"/>
                  </a:schemeClr>
                </a:solidFill>
              </a:rPr>
              <a:t>Groppenfasnacht</a:t>
            </a:r>
            <a:r>
              <a:rPr lang="de-DE" sz="2400" b="1" dirty="0" smtClean="0">
                <a:solidFill>
                  <a:schemeClr val="accent5">
                    <a:lumMod val="50000"/>
                  </a:schemeClr>
                </a:solidFill>
              </a:rPr>
              <a:t> 2016:</a:t>
            </a:r>
            <a:endParaRPr lang="de-CH" sz="2400" dirty="0"/>
          </a:p>
        </p:txBody>
      </p:sp>
    </p:spTree>
    <p:extLst>
      <p:ext uri="{BB962C8B-B14F-4D97-AF65-F5344CB8AC3E}">
        <p14:creationId xmlns:p14="http://schemas.microsoft.com/office/powerpoint/2010/main" val="3473492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6 um 07.17.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0"/>
            <a:ext cx="9144000" cy="6866610"/>
          </a:xfrm>
          <a:prstGeom prst="rect">
            <a:avLst/>
          </a:prstGeom>
        </p:spPr>
      </p:pic>
    </p:spTree>
    <p:extLst>
      <p:ext uri="{BB962C8B-B14F-4D97-AF65-F5344CB8AC3E}">
        <p14:creationId xmlns:p14="http://schemas.microsoft.com/office/powerpoint/2010/main" val="588393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eck 44"/>
          <p:cNvSpPr/>
          <p:nvPr/>
        </p:nvSpPr>
        <p:spPr>
          <a:xfrm>
            <a:off x="491774" y="4344274"/>
            <a:ext cx="8008458" cy="369332"/>
          </a:xfrm>
          <a:prstGeom prst="rect">
            <a:avLst/>
          </a:prstGeom>
          <a:solidFill>
            <a:schemeClr val="bg1">
              <a:lumMod val="50000"/>
              <a:alpha val="10000"/>
            </a:schemeClr>
          </a:solidFill>
          <a:ln>
            <a:solidFill>
              <a:schemeClr val="bg1">
                <a:lumMod val="50000"/>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Rechteck 45"/>
          <p:cNvSpPr/>
          <p:nvPr/>
        </p:nvSpPr>
        <p:spPr>
          <a:xfrm>
            <a:off x="491774" y="5937170"/>
            <a:ext cx="8008458" cy="369332"/>
          </a:xfrm>
          <a:prstGeom prst="rect">
            <a:avLst/>
          </a:prstGeom>
          <a:solidFill>
            <a:schemeClr val="bg1">
              <a:lumMod val="50000"/>
              <a:alpha val="10000"/>
            </a:schemeClr>
          </a:solidFill>
          <a:ln>
            <a:solidFill>
              <a:schemeClr val="bg1">
                <a:lumMod val="50000"/>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Textfeld 3"/>
          <p:cNvSpPr txBox="1"/>
          <p:nvPr/>
        </p:nvSpPr>
        <p:spPr>
          <a:xfrm>
            <a:off x="2680073" y="441422"/>
            <a:ext cx="616124" cy="369332"/>
          </a:xfrm>
          <a:prstGeom prst="rect">
            <a:avLst/>
          </a:prstGeom>
          <a:noFill/>
        </p:spPr>
        <p:txBody>
          <a:bodyPr wrap="none" rtlCol="0">
            <a:spAutoFit/>
          </a:bodyPr>
          <a:lstStyle/>
          <a:p>
            <a:r>
              <a:rPr lang="de-DE" dirty="0" smtClean="0">
                <a:solidFill>
                  <a:srgbClr val="215968"/>
                </a:solidFill>
              </a:rPr>
              <a:t>Rom</a:t>
            </a:r>
            <a:endParaRPr lang="de-DE" dirty="0">
              <a:solidFill>
                <a:srgbClr val="215968"/>
              </a:solidFill>
            </a:endParaRPr>
          </a:p>
        </p:txBody>
      </p:sp>
      <p:sp>
        <p:nvSpPr>
          <p:cNvPr id="11" name="Textfeld 10"/>
          <p:cNvSpPr txBox="1"/>
          <p:nvPr/>
        </p:nvSpPr>
        <p:spPr>
          <a:xfrm>
            <a:off x="4820132" y="441422"/>
            <a:ext cx="557740" cy="369332"/>
          </a:xfrm>
          <a:prstGeom prst="rect">
            <a:avLst/>
          </a:prstGeom>
          <a:noFill/>
        </p:spPr>
        <p:txBody>
          <a:bodyPr wrap="none" rtlCol="0">
            <a:spAutoFit/>
          </a:bodyPr>
          <a:lstStyle/>
          <a:p>
            <a:r>
              <a:rPr lang="de-DE" dirty="0" smtClean="0">
                <a:solidFill>
                  <a:srgbClr val="215968"/>
                </a:solidFill>
              </a:rPr>
              <a:t>Pisa</a:t>
            </a:r>
            <a:endParaRPr lang="de-DE" dirty="0">
              <a:solidFill>
                <a:srgbClr val="215968"/>
              </a:solidFill>
            </a:endParaRPr>
          </a:p>
        </p:txBody>
      </p:sp>
      <p:sp>
        <p:nvSpPr>
          <p:cNvPr id="12" name="Textfeld 11"/>
          <p:cNvSpPr txBox="1"/>
          <p:nvPr/>
        </p:nvSpPr>
        <p:spPr>
          <a:xfrm>
            <a:off x="6960190" y="441422"/>
            <a:ext cx="948397" cy="369332"/>
          </a:xfrm>
          <a:prstGeom prst="rect">
            <a:avLst/>
          </a:prstGeom>
          <a:noFill/>
        </p:spPr>
        <p:txBody>
          <a:bodyPr wrap="none" rtlCol="0">
            <a:spAutoFit/>
          </a:bodyPr>
          <a:lstStyle/>
          <a:p>
            <a:r>
              <a:rPr lang="de-DE" dirty="0" smtClean="0">
                <a:solidFill>
                  <a:srgbClr val="215968"/>
                </a:solidFill>
              </a:rPr>
              <a:t>Avignon</a:t>
            </a:r>
            <a:endParaRPr lang="de-DE" dirty="0">
              <a:solidFill>
                <a:srgbClr val="215968"/>
              </a:solidFill>
            </a:endParaRPr>
          </a:p>
        </p:txBody>
      </p:sp>
      <p:pic>
        <p:nvPicPr>
          <p:cNvPr id="14" name="Bild 13" descr="Bildschirmfoto 2015-01-28 um 11.36.3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92279" y="990072"/>
            <a:ext cx="1811698" cy="1067948"/>
          </a:xfrm>
          <a:prstGeom prst="rect">
            <a:avLst/>
          </a:prstGeom>
        </p:spPr>
      </p:pic>
      <p:sp>
        <p:nvSpPr>
          <p:cNvPr id="16" name="Textfeld 15"/>
          <p:cNvSpPr txBox="1"/>
          <p:nvPr/>
        </p:nvSpPr>
        <p:spPr>
          <a:xfrm>
            <a:off x="2372008" y="2360173"/>
            <a:ext cx="1236148" cy="369332"/>
          </a:xfrm>
          <a:prstGeom prst="rect">
            <a:avLst/>
          </a:prstGeom>
          <a:noFill/>
        </p:spPr>
        <p:txBody>
          <a:bodyPr wrap="none" rtlCol="0">
            <a:spAutoFit/>
          </a:bodyPr>
          <a:lstStyle/>
          <a:p>
            <a:pPr algn="ctr"/>
            <a:r>
              <a:rPr lang="de-DE" dirty="0" err="1" smtClean="0"/>
              <a:t>Bonifaz</a:t>
            </a:r>
            <a:r>
              <a:rPr lang="de-DE" dirty="0" smtClean="0"/>
              <a:t> VII.</a:t>
            </a:r>
            <a:endParaRPr lang="de-DE" dirty="0"/>
          </a:p>
        </p:txBody>
      </p:sp>
      <p:sp>
        <p:nvSpPr>
          <p:cNvPr id="17" name="Textfeld 16"/>
          <p:cNvSpPr txBox="1"/>
          <p:nvPr/>
        </p:nvSpPr>
        <p:spPr>
          <a:xfrm>
            <a:off x="6679878" y="2729505"/>
            <a:ext cx="1228709" cy="369332"/>
          </a:xfrm>
          <a:prstGeom prst="rect">
            <a:avLst/>
          </a:prstGeom>
          <a:noFill/>
        </p:spPr>
        <p:txBody>
          <a:bodyPr wrap="none" rtlCol="0">
            <a:spAutoFit/>
          </a:bodyPr>
          <a:lstStyle/>
          <a:p>
            <a:pPr algn="ctr"/>
            <a:r>
              <a:rPr lang="de-DE" dirty="0" err="1" smtClean="0"/>
              <a:t>Clemenz</a:t>
            </a:r>
            <a:r>
              <a:rPr lang="de-DE" dirty="0" smtClean="0"/>
              <a:t> V.</a:t>
            </a:r>
            <a:endParaRPr lang="de-DE" dirty="0"/>
          </a:p>
        </p:txBody>
      </p:sp>
      <p:sp>
        <p:nvSpPr>
          <p:cNvPr id="18" name="Textfeld 17"/>
          <p:cNvSpPr txBox="1"/>
          <p:nvPr/>
        </p:nvSpPr>
        <p:spPr>
          <a:xfrm>
            <a:off x="6679878" y="3305588"/>
            <a:ext cx="1124902" cy="369332"/>
          </a:xfrm>
          <a:prstGeom prst="rect">
            <a:avLst/>
          </a:prstGeom>
          <a:noFill/>
        </p:spPr>
        <p:txBody>
          <a:bodyPr wrap="none" rtlCol="0">
            <a:spAutoFit/>
          </a:bodyPr>
          <a:lstStyle/>
          <a:p>
            <a:pPr algn="ctr"/>
            <a:r>
              <a:rPr lang="de-DE" dirty="0" smtClean="0"/>
              <a:t>Gregor XI.</a:t>
            </a:r>
            <a:endParaRPr lang="de-DE" dirty="0"/>
          </a:p>
        </p:txBody>
      </p:sp>
      <p:sp>
        <p:nvSpPr>
          <p:cNvPr id="19" name="Textfeld 18"/>
          <p:cNvSpPr txBox="1"/>
          <p:nvPr/>
        </p:nvSpPr>
        <p:spPr>
          <a:xfrm>
            <a:off x="2339752" y="3717032"/>
            <a:ext cx="1124902" cy="369332"/>
          </a:xfrm>
          <a:prstGeom prst="rect">
            <a:avLst/>
          </a:prstGeom>
          <a:noFill/>
        </p:spPr>
        <p:txBody>
          <a:bodyPr wrap="none" rtlCol="0">
            <a:spAutoFit/>
          </a:bodyPr>
          <a:lstStyle/>
          <a:p>
            <a:pPr algn="ctr"/>
            <a:r>
              <a:rPr lang="de-DE" dirty="0" smtClean="0"/>
              <a:t>Gregor XI.</a:t>
            </a:r>
            <a:endParaRPr lang="de-DE" dirty="0"/>
          </a:p>
        </p:txBody>
      </p:sp>
      <p:sp>
        <p:nvSpPr>
          <p:cNvPr id="20" name="Textfeld 19"/>
          <p:cNvSpPr txBox="1"/>
          <p:nvPr/>
        </p:nvSpPr>
        <p:spPr>
          <a:xfrm>
            <a:off x="2334597" y="4344274"/>
            <a:ext cx="1065954" cy="369332"/>
          </a:xfrm>
          <a:prstGeom prst="rect">
            <a:avLst/>
          </a:prstGeom>
          <a:noFill/>
        </p:spPr>
        <p:txBody>
          <a:bodyPr wrap="none" rtlCol="0">
            <a:spAutoFit/>
          </a:bodyPr>
          <a:lstStyle/>
          <a:p>
            <a:pPr algn="ctr"/>
            <a:r>
              <a:rPr lang="de-DE" dirty="0" smtClean="0"/>
              <a:t>Urban VI.</a:t>
            </a:r>
            <a:endParaRPr lang="de-DE" dirty="0"/>
          </a:p>
        </p:txBody>
      </p:sp>
      <p:sp>
        <p:nvSpPr>
          <p:cNvPr id="21" name="Textfeld 20"/>
          <p:cNvSpPr txBox="1"/>
          <p:nvPr/>
        </p:nvSpPr>
        <p:spPr>
          <a:xfrm>
            <a:off x="6590047" y="4326840"/>
            <a:ext cx="1345027" cy="369332"/>
          </a:xfrm>
          <a:prstGeom prst="rect">
            <a:avLst/>
          </a:prstGeom>
          <a:noFill/>
        </p:spPr>
        <p:txBody>
          <a:bodyPr wrap="none" rtlCol="0">
            <a:spAutoFit/>
          </a:bodyPr>
          <a:lstStyle/>
          <a:p>
            <a:pPr algn="ctr"/>
            <a:r>
              <a:rPr lang="de-DE" dirty="0" err="1" smtClean="0"/>
              <a:t>Clemenz</a:t>
            </a:r>
            <a:r>
              <a:rPr lang="de-DE" dirty="0" smtClean="0"/>
              <a:t> VII.</a:t>
            </a:r>
            <a:endParaRPr lang="de-DE" dirty="0"/>
          </a:p>
        </p:txBody>
      </p:sp>
      <p:sp>
        <p:nvSpPr>
          <p:cNvPr id="22" name="Textfeld 21"/>
          <p:cNvSpPr txBox="1"/>
          <p:nvPr/>
        </p:nvSpPr>
        <p:spPr>
          <a:xfrm>
            <a:off x="4340119" y="5140375"/>
            <a:ext cx="1375910" cy="369332"/>
          </a:xfrm>
          <a:prstGeom prst="rect">
            <a:avLst/>
          </a:prstGeom>
          <a:noFill/>
        </p:spPr>
        <p:txBody>
          <a:bodyPr wrap="none" rtlCol="0">
            <a:spAutoFit/>
          </a:bodyPr>
          <a:lstStyle/>
          <a:p>
            <a:pPr algn="ctr"/>
            <a:r>
              <a:rPr lang="de-DE" dirty="0" smtClean="0"/>
              <a:t>Alexander V.</a:t>
            </a:r>
            <a:endParaRPr lang="de-DE" dirty="0"/>
          </a:p>
        </p:txBody>
      </p:sp>
      <p:sp>
        <p:nvSpPr>
          <p:cNvPr id="23" name="Textfeld 22"/>
          <p:cNvSpPr txBox="1"/>
          <p:nvPr/>
        </p:nvSpPr>
        <p:spPr>
          <a:xfrm>
            <a:off x="2204190" y="5936475"/>
            <a:ext cx="1209661" cy="369332"/>
          </a:xfrm>
          <a:prstGeom prst="rect">
            <a:avLst/>
          </a:prstGeom>
          <a:noFill/>
        </p:spPr>
        <p:txBody>
          <a:bodyPr wrap="none" rtlCol="0">
            <a:spAutoFit/>
          </a:bodyPr>
          <a:lstStyle/>
          <a:p>
            <a:pPr algn="ctr"/>
            <a:r>
              <a:rPr lang="de-DE" b="1" dirty="0" smtClean="0"/>
              <a:t>Gregor XII.</a:t>
            </a:r>
            <a:endParaRPr lang="de-DE" b="1" dirty="0"/>
          </a:p>
        </p:txBody>
      </p:sp>
      <p:sp>
        <p:nvSpPr>
          <p:cNvPr id="24" name="Textfeld 23"/>
          <p:cNvSpPr txBox="1"/>
          <p:nvPr/>
        </p:nvSpPr>
        <p:spPr>
          <a:xfrm>
            <a:off x="4260130" y="5949280"/>
            <a:ext cx="1631764" cy="369332"/>
          </a:xfrm>
          <a:prstGeom prst="rect">
            <a:avLst/>
          </a:prstGeom>
          <a:noFill/>
        </p:spPr>
        <p:txBody>
          <a:bodyPr wrap="none" rtlCol="0">
            <a:spAutoFit/>
          </a:bodyPr>
          <a:lstStyle/>
          <a:p>
            <a:pPr algn="ctr"/>
            <a:r>
              <a:rPr lang="de-DE" b="1" dirty="0" smtClean="0"/>
              <a:t>Johannes XXIII.</a:t>
            </a:r>
            <a:endParaRPr lang="de-DE" b="1" dirty="0"/>
          </a:p>
        </p:txBody>
      </p:sp>
      <p:sp>
        <p:nvSpPr>
          <p:cNvPr id="25" name="Textfeld 24"/>
          <p:cNvSpPr txBox="1"/>
          <p:nvPr/>
        </p:nvSpPr>
        <p:spPr>
          <a:xfrm>
            <a:off x="6440771" y="5929973"/>
            <a:ext cx="1467319" cy="369332"/>
          </a:xfrm>
          <a:prstGeom prst="rect">
            <a:avLst/>
          </a:prstGeom>
          <a:noFill/>
        </p:spPr>
        <p:txBody>
          <a:bodyPr wrap="none" rtlCol="0">
            <a:spAutoFit/>
          </a:bodyPr>
          <a:lstStyle/>
          <a:p>
            <a:pPr algn="ctr"/>
            <a:r>
              <a:rPr lang="de-DE" b="1" dirty="0" smtClean="0"/>
              <a:t>Benedikt XIII.</a:t>
            </a:r>
            <a:endParaRPr lang="de-DE" b="1" dirty="0"/>
          </a:p>
        </p:txBody>
      </p:sp>
      <p:sp>
        <p:nvSpPr>
          <p:cNvPr id="26" name="Textfeld 25"/>
          <p:cNvSpPr txBox="1"/>
          <p:nvPr/>
        </p:nvSpPr>
        <p:spPr>
          <a:xfrm>
            <a:off x="491774" y="2845555"/>
            <a:ext cx="709123" cy="369332"/>
          </a:xfrm>
          <a:prstGeom prst="rect">
            <a:avLst/>
          </a:prstGeom>
          <a:noFill/>
        </p:spPr>
        <p:txBody>
          <a:bodyPr wrap="none" rtlCol="0">
            <a:spAutoFit/>
          </a:bodyPr>
          <a:lstStyle/>
          <a:p>
            <a:pPr algn="ctr"/>
            <a:r>
              <a:rPr lang="de-DE" i="1" dirty="0" smtClean="0">
                <a:solidFill>
                  <a:schemeClr val="accent5">
                    <a:lumMod val="50000"/>
                  </a:schemeClr>
                </a:solidFill>
              </a:rPr>
              <a:t>1309</a:t>
            </a:r>
            <a:endParaRPr lang="de-DE" i="1" dirty="0">
              <a:solidFill>
                <a:schemeClr val="accent5">
                  <a:lumMod val="50000"/>
                </a:schemeClr>
              </a:solidFill>
            </a:endParaRPr>
          </a:p>
        </p:txBody>
      </p:sp>
      <p:sp>
        <p:nvSpPr>
          <p:cNvPr id="27" name="Textfeld 26"/>
          <p:cNvSpPr txBox="1"/>
          <p:nvPr/>
        </p:nvSpPr>
        <p:spPr>
          <a:xfrm>
            <a:off x="511775" y="3690269"/>
            <a:ext cx="709123" cy="369332"/>
          </a:xfrm>
          <a:prstGeom prst="rect">
            <a:avLst/>
          </a:prstGeom>
          <a:noFill/>
        </p:spPr>
        <p:txBody>
          <a:bodyPr wrap="none" rtlCol="0">
            <a:spAutoFit/>
          </a:bodyPr>
          <a:lstStyle/>
          <a:p>
            <a:pPr algn="ctr"/>
            <a:r>
              <a:rPr lang="de-DE" i="1" dirty="0" smtClean="0">
                <a:solidFill>
                  <a:schemeClr val="accent5">
                    <a:lumMod val="50000"/>
                  </a:schemeClr>
                </a:solidFill>
              </a:rPr>
              <a:t>1376</a:t>
            </a:r>
            <a:endParaRPr lang="de-DE" i="1" dirty="0">
              <a:solidFill>
                <a:schemeClr val="accent5">
                  <a:lumMod val="50000"/>
                </a:schemeClr>
              </a:solidFill>
            </a:endParaRPr>
          </a:p>
        </p:txBody>
      </p:sp>
      <p:sp>
        <p:nvSpPr>
          <p:cNvPr id="28" name="Textfeld 27"/>
          <p:cNvSpPr txBox="1"/>
          <p:nvPr/>
        </p:nvSpPr>
        <p:spPr>
          <a:xfrm>
            <a:off x="491774" y="4344274"/>
            <a:ext cx="709123" cy="369332"/>
          </a:xfrm>
          <a:prstGeom prst="rect">
            <a:avLst/>
          </a:prstGeom>
          <a:noFill/>
        </p:spPr>
        <p:txBody>
          <a:bodyPr wrap="none" rtlCol="0">
            <a:spAutoFit/>
          </a:bodyPr>
          <a:lstStyle/>
          <a:p>
            <a:pPr algn="ctr"/>
            <a:r>
              <a:rPr lang="de-DE" i="1" dirty="0" smtClean="0">
                <a:solidFill>
                  <a:schemeClr val="accent5">
                    <a:lumMod val="50000"/>
                  </a:schemeClr>
                </a:solidFill>
              </a:rPr>
              <a:t>1378</a:t>
            </a:r>
            <a:endParaRPr lang="de-DE" i="1" dirty="0">
              <a:solidFill>
                <a:schemeClr val="accent5">
                  <a:lumMod val="50000"/>
                </a:schemeClr>
              </a:solidFill>
            </a:endParaRPr>
          </a:p>
        </p:txBody>
      </p:sp>
      <p:sp>
        <p:nvSpPr>
          <p:cNvPr id="29" name="Textfeld 28"/>
          <p:cNvSpPr txBox="1"/>
          <p:nvPr/>
        </p:nvSpPr>
        <p:spPr>
          <a:xfrm>
            <a:off x="491774" y="5135027"/>
            <a:ext cx="709123" cy="369332"/>
          </a:xfrm>
          <a:prstGeom prst="rect">
            <a:avLst/>
          </a:prstGeom>
          <a:noFill/>
        </p:spPr>
        <p:txBody>
          <a:bodyPr wrap="none" rtlCol="0">
            <a:spAutoFit/>
          </a:bodyPr>
          <a:lstStyle/>
          <a:p>
            <a:pPr algn="ctr"/>
            <a:r>
              <a:rPr lang="de-DE" i="1" dirty="0" smtClean="0">
                <a:solidFill>
                  <a:schemeClr val="accent5">
                    <a:lumMod val="50000"/>
                  </a:schemeClr>
                </a:solidFill>
              </a:rPr>
              <a:t>1409</a:t>
            </a:r>
            <a:endParaRPr lang="de-DE" i="1" dirty="0">
              <a:solidFill>
                <a:schemeClr val="accent5">
                  <a:lumMod val="50000"/>
                </a:schemeClr>
              </a:solidFill>
            </a:endParaRPr>
          </a:p>
        </p:txBody>
      </p:sp>
      <p:sp>
        <p:nvSpPr>
          <p:cNvPr id="30" name="Textfeld 29"/>
          <p:cNvSpPr txBox="1"/>
          <p:nvPr/>
        </p:nvSpPr>
        <p:spPr>
          <a:xfrm>
            <a:off x="491774" y="5937170"/>
            <a:ext cx="709123" cy="369332"/>
          </a:xfrm>
          <a:prstGeom prst="rect">
            <a:avLst/>
          </a:prstGeom>
          <a:noFill/>
        </p:spPr>
        <p:txBody>
          <a:bodyPr wrap="none" rtlCol="0">
            <a:spAutoFit/>
          </a:bodyPr>
          <a:lstStyle/>
          <a:p>
            <a:pPr algn="ctr"/>
            <a:r>
              <a:rPr lang="de-DE" i="1" dirty="0" smtClean="0">
                <a:solidFill>
                  <a:schemeClr val="accent5">
                    <a:lumMod val="50000"/>
                  </a:schemeClr>
                </a:solidFill>
              </a:rPr>
              <a:t>1414</a:t>
            </a:r>
            <a:endParaRPr lang="de-DE" i="1" dirty="0">
              <a:solidFill>
                <a:schemeClr val="accent5">
                  <a:lumMod val="50000"/>
                </a:schemeClr>
              </a:solidFill>
            </a:endParaRPr>
          </a:p>
        </p:txBody>
      </p:sp>
      <p:cxnSp>
        <p:nvCxnSpPr>
          <p:cNvPr id="32" name="Gerade Verbindung mit Pfeil 31"/>
          <p:cNvCxnSpPr>
            <a:stCxn id="18" idx="1"/>
          </p:cNvCxnSpPr>
          <p:nvPr/>
        </p:nvCxnSpPr>
        <p:spPr>
          <a:xfrm flipH="1">
            <a:off x="3400552" y="3490254"/>
            <a:ext cx="3279326" cy="390029"/>
          </a:xfrm>
          <a:prstGeom prst="straightConnector1">
            <a:avLst/>
          </a:prstGeom>
          <a:ln>
            <a:solidFill>
              <a:schemeClr val="accent1">
                <a:lumMod val="60000"/>
                <a:lumOff val="40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4" name="Gerade Verbindung mit Pfeil 33"/>
          <p:cNvCxnSpPr>
            <a:endCxn id="17" idx="1"/>
          </p:cNvCxnSpPr>
          <p:nvPr/>
        </p:nvCxnSpPr>
        <p:spPr>
          <a:xfrm>
            <a:off x="3850105" y="2610190"/>
            <a:ext cx="2829773" cy="303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Gerade Verbindung mit Pfeil 35"/>
          <p:cNvCxnSpPr/>
          <p:nvPr/>
        </p:nvCxnSpPr>
        <p:spPr>
          <a:xfrm>
            <a:off x="2820077" y="4086364"/>
            <a:ext cx="0" cy="333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Gerade Verbindung mit Pfeil 37"/>
          <p:cNvCxnSpPr>
            <a:stCxn id="19" idx="2"/>
          </p:cNvCxnSpPr>
          <p:nvPr/>
        </p:nvCxnSpPr>
        <p:spPr>
          <a:xfrm>
            <a:off x="2902203" y="4086364"/>
            <a:ext cx="4307994" cy="257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Gerade Verbindung mit Pfeil 39"/>
          <p:cNvCxnSpPr/>
          <p:nvPr/>
        </p:nvCxnSpPr>
        <p:spPr>
          <a:xfrm>
            <a:off x="2820077" y="4713606"/>
            <a:ext cx="0" cy="1177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Gerade Verbindung mit Pfeil 41"/>
          <p:cNvCxnSpPr>
            <a:stCxn id="22" idx="2"/>
          </p:cNvCxnSpPr>
          <p:nvPr/>
        </p:nvCxnSpPr>
        <p:spPr>
          <a:xfrm>
            <a:off x="5028074" y="5509707"/>
            <a:ext cx="2064" cy="426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Gerade Verbindung mit Pfeil 43"/>
          <p:cNvCxnSpPr/>
          <p:nvPr/>
        </p:nvCxnSpPr>
        <p:spPr>
          <a:xfrm>
            <a:off x="7210197" y="4713606"/>
            <a:ext cx="0" cy="1177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p:nvPr/>
        </p:nvCxnSpPr>
        <p:spPr>
          <a:xfrm>
            <a:off x="7214231" y="3129533"/>
            <a:ext cx="0" cy="195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Bild 1"/>
          <p:cNvPicPr>
            <a:picLocks noChangeAspect="1"/>
          </p:cNvPicPr>
          <p:nvPr/>
        </p:nvPicPr>
        <p:blipFill>
          <a:blip r:embed="rId3"/>
          <a:stretch>
            <a:fillRect/>
          </a:stretch>
        </p:blipFill>
        <p:spPr>
          <a:xfrm>
            <a:off x="2339752" y="990073"/>
            <a:ext cx="1271367" cy="1067948"/>
          </a:xfrm>
          <a:prstGeom prst="rect">
            <a:avLst/>
          </a:prstGeom>
        </p:spPr>
      </p:pic>
    </p:spTree>
    <p:extLst>
      <p:ext uri="{BB962C8B-B14F-4D97-AF65-F5344CB8AC3E}">
        <p14:creationId xmlns:p14="http://schemas.microsoft.com/office/powerpoint/2010/main" val="524812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6 um 07.17.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776" y="0"/>
            <a:ext cx="3207224" cy="6858000"/>
          </a:xfrm>
          <a:prstGeom prst="rect">
            <a:avLst/>
          </a:prstGeom>
        </p:spPr>
      </p:pic>
      <p:pic>
        <p:nvPicPr>
          <p:cNvPr id="4" name="Bild 3" descr="Bildschirmfoto 2015-03-16 um 07.18.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40174" cy="6858000"/>
          </a:xfrm>
          <a:prstGeom prst="rect">
            <a:avLst/>
          </a:prstGeom>
        </p:spPr>
      </p:pic>
    </p:spTree>
    <p:extLst>
      <p:ext uri="{BB962C8B-B14F-4D97-AF65-F5344CB8AC3E}">
        <p14:creationId xmlns:p14="http://schemas.microsoft.com/office/powerpoint/2010/main" val="216474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6 um 07.21.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05" y="0"/>
            <a:ext cx="8184839" cy="6858000"/>
          </a:xfrm>
          <a:prstGeom prst="rect">
            <a:avLst/>
          </a:prstGeom>
        </p:spPr>
      </p:pic>
    </p:spTree>
    <p:extLst>
      <p:ext uri="{BB962C8B-B14F-4D97-AF65-F5344CB8AC3E}">
        <p14:creationId xmlns:p14="http://schemas.microsoft.com/office/powerpoint/2010/main" val="4210905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6 um 07.21.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84" y="94773"/>
            <a:ext cx="4217043" cy="5800098"/>
          </a:xfrm>
          <a:prstGeom prst="rect">
            <a:avLst/>
          </a:prstGeom>
        </p:spPr>
      </p:pic>
      <p:pic>
        <p:nvPicPr>
          <p:cNvPr id="3" name="Bild 2" descr="Bildschirmfoto 2015-03-16 um 07.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257" y="2388276"/>
            <a:ext cx="4562743" cy="3506595"/>
          </a:xfrm>
          <a:prstGeom prst="rect">
            <a:avLst/>
          </a:prstGeom>
        </p:spPr>
      </p:pic>
    </p:spTree>
    <p:extLst>
      <p:ext uri="{BB962C8B-B14F-4D97-AF65-F5344CB8AC3E}">
        <p14:creationId xmlns:p14="http://schemas.microsoft.com/office/powerpoint/2010/main" val="3039913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ctrTitle"/>
          </p:nvPr>
        </p:nvSpPr>
        <p:spPr>
          <a:xfrm>
            <a:off x="485795" y="321498"/>
            <a:ext cx="8264444" cy="934332"/>
          </a:xfrm>
        </p:spPr>
        <p:txBody>
          <a:bodyPr>
            <a:normAutofit/>
          </a:bodyPr>
          <a:lstStyle/>
          <a:p>
            <a:r>
              <a:rPr lang="de-DE" sz="3600" b="1" dirty="0" smtClean="0">
                <a:solidFill>
                  <a:schemeClr val="accent5">
                    <a:lumMod val="50000"/>
                  </a:schemeClr>
                </a:solidFill>
              </a:rPr>
              <a:t>Wahl des neuen Papstes 1417: Martin V.</a:t>
            </a:r>
            <a:endParaRPr lang="de-DE" sz="3600" b="1" dirty="0">
              <a:solidFill>
                <a:schemeClr val="accent5">
                  <a:lumMod val="50000"/>
                </a:schemeClr>
              </a:solidFill>
            </a:endParaRPr>
          </a:p>
        </p:txBody>
      </p:sp>
      <p:sp>
        <p:nvSpPr>
          <p:cNvPr id="5" name="Textfeld 4"/>
          <p:cNvSpPr txBox="1"/>
          <p:nvPr/>
        </p:nvSpPr>
        <p:spPr>
          <a:xfrm>
            <a:off x="918195" y="1278230"/>
            <a:ext cx="7832044" cy="2031325"/>
          </a:xfrm>
          <a:prstGeom prst="rect">
            <a:avLst/>
          </a:prstGeom>
          <a:noFill/>
        </p:spPr>
        <p:txBody>
          <a:bodyPr wrap="square" rtlCol="0">
            <a:spAutoFit/>
          </a:bodyPr>
          <a:lstStyle/>
          <a:p>
            <a:r>
              <a:rPr lang="de-DE" dirty="0" smtClean="0"/>
              <a:t>- Gregor XII., der römische Papst, dankt 1415 ab</a:t>
            </a:r>
          </a:p>
          <a:p>
            <a:endParaRPr lang="de-DE" dirty="0"/>
          </a:p>
          <a:p>
            <a:r>
              <a:rPr lang="de-DE" dirty="0" smtClean="0"/>
              <a:t>- Benedikt XIII. dankt nicht ab. Sigismund reist vergeblich zu ihm nach Avignon </a:t>
            </a:r>
          </a:p>
          <a:p>
            <a:r>
              <a:rPr lang="de-DE" dirty="0"/>
              <a:t> </a:t>
            </a:r>
            <a:r>
              <a:rPr lang="de-DE" dirty="0" smtClean="0"/>
              <a:t> und sogar nach Spanien, um ihn zu überzeugen.</a:t>
            </a:r>
          </a:p>
          <a:p>
            <a:r>
              <a:rPr lang="de-DE" dirty="0"/>
              <a:t> </a:t>
            </a:r>
            <a:r>
              <a:rPr lang="de-DE" dirty="0" smtClean="0"/>
              <a:t> Das Konzil setzt Benedikt XIII. gegen seinen Willen ab.</a:t>
            </a:r>
          </a:p>
          <a:p>
            <a:r>
              <a:rPr lang="de-DE" dirty="0"/>
              <a:t> </a:t>
            </a:r>
            <a:r>
              <a:rPr lang="de-DE" dirty="0" smtClean="0"/>
              <a:t> </a:t>
            </a:r>
            <a:endParaRPr lang="de-DE" dirty="0"/>
          </a:p>
          <a:p>
            <a:r>
              <a:rPr lang="de-DE" dirty="0"/>
              <a:t>-</a:t>
            </a:r>
            <a:r>
              <a:rPr lang="de-DE" dirty="0" smtClean="0"/>
              <a:t> der geflohene und gefangene Johannes XXIII. muss abdanken</a:t>
            </a:r>
            <a:endParaRPr lang="de-DE" dirty="0"/>
          </a:p>
        </p:txBody>
      </p:sp>
      <p:sp>
        <p:nvSpPr>
          <p:cNvPr id="6" name="Textfeld 5"/>
          <p:cNvSpPr txBox="1"/>
          <p:nvPr/>
        </p:nvSpPr>
        <p:spPr>
          <a:xfrm>
            <a:off x="485795" y="3577463"/>
            <a:ext cx="7930950" cy="400110"/>
          </a:xfrm>
          <a:prstGeom prst="rect">
            <a:avLst/>
          </a:prstGeom>
          <a:noFill/>
        </p:spPr>
        <p:txBody>
          <a:bodyPr wrap="square" rtlCol="0">
            <a:spAutoFit/>
          </a:bodyPr>
          <a:lstStyle/>
          <a:p>
            <a:r>
              <a:rPr lang="de-DE" sz="2000" b="1" dirty="0" smtClean="0">
                <a:solidFill>
                  <a:schemeClr val="accent5">
                    <a:lumMod val="50000"/>
                  </a:schemeClr>
                </a:solidFill>
              </a:rPr>
              <a:t>Neuwahl von Papst Martin V. im Konzilsgebäude am 11. November 1417:</a:t>
            </a:r>
            <a:endParaRPr lang="de-DE" sz="2000" b="1" dirty="0">
              <a:solidFill>
                <a:schemeClr val="accent5">
                  <a:lumMod val="50000"/>
                </a:schemeClr>
              </a:solidFill>
            </a:endParaRPr>
          </a:p>
        </p:txBody>
      </p:sp>
      <p:pic>
        <p:nvPicPr>
          <p:cNvPr id="7" name="Bild 6"/>
          <p:cNvPicPr>
            <a:picLocks noChangeAspect="1"/>
          </p:cNvPicPr>
          <p:nvPr/>
        </p:nvPicPr>
        <p:blipFill>
          <a:blip r:embed="rId2"/>
          <a:stretch>
            <a:fillRect/>
          </a:stretch>
        </p:blipFill>
        <p:spPr>
          <a:xfrm>
            <a:off x="4143640" y="4155796"/>
            <a:ext cx="1729998" cy="2153524"/>
          </a:xfrm>
          <a:prstGeom prst="rect">
            <a:avLst/>
          </a:prstGeom>
        </p:spPr>
      </p:pic>
      <p:pic>
        <p:nvPicPr>
          <p:cNvPr id="9" name="Bild 8" descr="Konzilgebäude alt.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4207784"/>
            <a:ext cx="3580525" cy="2043943"/>
          </a:xfrm>
          <a:prstGeom prst="rect">
            <a:avLst/>
          </a:prstGeom>
        </p:spPr>
      </p:pic>
      <p:pic>
        <p:nvPicPr>
          <p:cNvPr id="2" name="Bild 1" descr="Bildschirmfoto 2015-01-31 um 17.44.4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5921" y="4190739"/>
            <a:ext cx="2539306" cy="2060988"/>
          </a:xfrm>
          <a:prstGeom prst="rect">
            <a:avLst/>
          </a:prstGeom>
        </p:spPr>
      </p:pic>
    </p:spTree>
    <p:extLst>
      <p:ext uri="{BB962C8B-B14F-4D97-AF65-F5344CB8AC3E}">
        <p14:creationId xmlns:p14="http://schemas.microsoft.com/office/powerpoint/2010/main" val="2572492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862735" y="3978039"/>
            <a:ext cx="3668703" cy="2741268"/>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084" y="3978039"/>
            <a:ext cx="4037607" cy="2761202"/>
          </a:xfrm>
          <a:prstGeom prst="rect">
            <a:avLst/>
          </a:prstGeom>
        </p:spPr>
      </p:pic>
      <p:pic>
        <p:nvPicPr>
          <p:cNvPr id="6" name="Grafik 5"/>
          <p:cNvPicPr>
            <a:picLocks noChangeAspect="1"/>
          </p:cNvPicPr>
          <p:nvPr/>
        </p:nvPicPr>
        <p:blipFill>
          <a:blip r:embed="rId4"/>
          <a:stretch>
            <a:fillRect/>
          </a:stretch>
        </p:blipFill>
        <p:spPr>
          <a:xfrm>
            <a:off x="3373514" y="180484"/>
            <a:ext cx="5157923" cy="3660683"/>
          </a:xfrm>
          <a:prstGeom prst="rect">
            <a:avLst/>
          </a:prstGeom>
        </p:spPr>
      </p:pic>
      <p:pic>
        <p:nvPicPr>
          <p:cNvPr id="7" name="Grafik 6"/>
          <p:cNvPicPr>
            <a:picLocks noChangeAspect="1"/>
          </p:cNvPicPr>
          <p:nvPr/>
        </p:nvPicPr>
        <p:blipFill>
          <a:blip r:embed="rId5"/>
          <a:stretch>
            <a:fillRect/>
          </a:stretch>
        </p:blipFill>
        <p:spPr>
          <a:xfrm>
            <a:off x="592084" y="2396971"/>
            <a:ext cx="2529905" cy="1444197"/>
          </a:xfrm>
          <a:prstGeom prst="rect">
            <a:avLst/>
          </a:prstGeom>
        </p:spPr>
      </p:pic>
      <p:sp>
        <p:nvSpPr>
          <p:cNvPr id="8" name="Titel 1"/>
          <p:cNvSpPr>
            <a:spLocks noGrp="1"/>
          </p:cNvSpPr>
          <p:nvPr>
            <p:ph type="ctrTitle"/>
          </p:nvPr>
        </p:nvSpPr>
        <p:spPr>
          <a:xfrm>
            <a:off x="485795" y="1325768"/>
            <a:ext cx="2636194" cy="934332"/>
          </a:xfrm>
        </p:spPr>
        <p:txBody>
          <a:bodyPr>
            <a:normAutofit/>
          </a:bodyPr>
          <a:lstStyle/>
          <a:p>
            <a:r>
              <a:rPr lang="de-DE" sz="3600" b="1" dirty="0" smtClean="0">
                <a:solidFill>
                  <a:schemeClr val="accent5">
                    <a:lumMod val="50000"/>
                  </a:schemeClr>
                </a:solidFill>
              </a:rPr>
              <a:t>das „Konzil“:</a:t>
            </a:r>
            <a:endParaRPr lang="de-DE" sz="3600" b="1" dirty="0">
              <a:solidFill>
                <a:schemeClr val="accent5">
                  <a:lumMod val="50000"/>
                </a:schemeClr>
              </a:solidFill>
            </a:endParaRPr>
          </a:p>
        </p:txBody>
      </p:sp>
    </p:spTree>
    <p:extLst>
      <p:ext uri="{BB962C8B-B14F-4D97-AF65-F5344CB8AC3E}">
        <p14:creationId xmlns:p14="http://schemas.microsoft.com/office/powerpoint/2010/main" val="1108867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19290" y="764205"/>
            <a:ext cx="7918911" cy="5355313"/>
          </a:xfrm>
          <a:prstGeom prst="rect">
            <a:avLst/>
          </a:prstGeom>
        </p:spPr>
        <p:txBody>
          <a:bodyPr wrap="square">
            <a:spAutoFit/>
          </a:bodyPr>
          <a:lstStyle/>
          <a:p>
            <a:r>
              <a:rPr lang="de-DE" b="1" dirty="0" smtClean="0"/>
              <a:t>Wie ging es weiter?</a:t>
            </a:r>
            <a:endParaRPr lang="de-DE" dirty="0" smtClean="0"/>
          </a:p>
          <a:p>
            <a:r>
              <a:rPr lang="de-DE" dirty="0" smtClean="0"/>
              <a:t> </a:t>
            </a:r>
            <a:endParaRPr lang="de-DE" dirty="0"/>
          </a:p>
          <a:p>
            <a:r>
              <a:rPr lang="de-DE" b="1" dirty="0"/>
              <a:t>Kaiser Sigismund</a:t>
            </a:r>
            <a:r>
              <a:rPr lang="de-DE" dirty="0"/>
              <a:t> wurde 1433 - also ca. 15 Jahre nach dem Konzil doch noch Kaiser, hatte nicht viel davon; er starb vier Jahre später am 9.12.1437</a:t>
            </a:r>
          </a:p>
          <a:p>
            <a:r>
              <a:rPr lang="de-DE" dirty="0"/>
              <a:t> </a:t>
            </a:r>
          </a:p>
          <a:p>
            <a:r>
              <a:rPr lang="de-DE" b="1" dirty="0"/>
              <a:t>Johannes XXIII.</a:t>
            </a:r>
            <a:r>
              <a:rPr lang="de-DE" dirty="0"/>
              <a:t> wurde gegen Bezahlung von ca. 30.000 Goldgulden frei gelassen und kehrte nach Italien zurück. Dort machte er sich beim Heiligen Stuhl wieder beliebt wurde von dem in Konstanz geweihten Papst Martin V. zum Kardinalbischof ernannt. Als er am 22.12.1419 starb bekam er ein monumentales Grabmal mit der Inschrift: "Johannes einstmals Papst".</a:t>
            </a:r>
          </a:p>
          <a:p>
            <a:r>
              <a:rPr lang="de-DE" dirty="0"/>
              <a:t> </a:t>
            </a:r>
          </a:p>
          <a:p>
            <a:r>
              <a:rPr lang="de-DE" b="1" dirty="0"/>
              <a:t>Benedikt XIII.</a:t>
            </a:r>
            <a:r>
              <a:rPr lang="de-DE" dirty="0"/>
              <a:t> blieb gefühlt sein Leben lang Papst, ernannte auch nach seiner Absetzung noch Kardinäle, Verbündete hatte er aber nicht mehr viele. Gestorben ist er im November 1422 in Spanien.</a:t>
            </a:r>
          </a:p>
          <a:p>
            <a:r>
              <a:rPr lang="de-DE" dirty="0"/>
              <a:t> </a:t>
            </a:r>
          </a:p>
          <a:p>
            <a:r>
              <a:rPr lang="de-DE" b="1" dirty="0"/>
              <a:t>Gregor XII.</a:t>
            </a:r>
            <a:r>
              <a:rPr lang="de-DE" dirty="0"/>
              <a:t> erlebte nicht einmal mehr die Wahl von Martin V. mit - er starb am 18.10.1417 als Kardinalbischof in Portugal.</a:t>
            </a:r>
          </a:p>
          <a:p>
            <a:r>
              <a:rPr lang="de-DE" dirty="0"/>
              <a:t> </a:t>
            </a:r>
          </a:p>
          <a:p>
            <a:r>
              <a:rPr lang="de-DE" b="1" dirty="0"/>
              <a:t>Martin V.</a:t>
            </a:r>
            <a:r>
              <a:rPr lang="de-DE" dirty="0"/>
              <a:t> lebte in Rom als Papst bis zu seinem Tod am 20.2.1431.</a:t>
            </a:r>
          </a:p>
        </p:txBody>
      </p:sp>
    </p:spTree>
    <p:extLst>
      <p:ext uri="{BB962C8B-B14F-4D97-AF65-F5344CB8AC3E}">
        <p14:creationId xmlns:p14="http://schemas.microsoft.com/office/powerpoint/2010/main" val="1434642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23481" y="501866"/>
            <a:ext cx="3457902" cy="93433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Anliegen der</a:t>
            </a:r>
          </a:p>
          <a:p>
            <a:pPr algn="l"/>
            <a:r>
              <a:rPr lang="de-DE" sz="3600" b="1" dirty="0" smtClean="0">
                <a:solidFill>
                  <a:schemeClr val="accent5">
                    <a:lumMod val="50000"/>
                  </a:schemeClr>
                </a:solidFill>
              </a:rPr>
              <a:t>Reformatoren:</a:t>
            </a:r>
            <a:endParaRPr lang="de-DE" sz="3600" b="1" dirty="0">
              <a:solidFill>
                <a:schemeClr val="accent5">
                  <a:lumMod val="50000"/>
                </a:schemeClr>
              </a:solidFill>
            </a:endParaRPr>
          </a:p>
        </p:txBody>
      </p:sp>
      <p:sp>
        <p:nvSpPr>
          <p:cNvPr id="2" name="Textfeld 1"/>
          <p:cNvSpPr txBox="1"/>
          <p:nvPr/>
        </p:nvSpPr>
        <p:spPr>
          <a:xfrm>
            <a:off x="723481" y="1887623"/>
            <a:ext cx="5025146" cy="2862323"/>
          </a:xfrm>
          <a:prstGeom prst="rect">
            <a:avLst/>
          </a:prstGeom>
          <a:noFill/>
        </p:spPr>
        <p:txBody>
          <a:bodyPr wrap="square" rtlCol="0">
            <a:spAutoFit/>
          </a:bodyPr>
          <a:lstStyle/>
          <a:p>
            <a:r>
              <a:rPr lang="de-DE" b="1" dirty="0" smtClean="0">
                <a:solidFill>
                  <a:schemeClr val="accent5">
                    <a:lumMod val="50000"/>
                  </a:schemeClr>
                </a:solidFill>
              </a:rPr>
              <a:t>- das Papsttum ist nicht biblisch, der Papst ist nicht unfehlbar</a:t>
            </a:r>
          </a:p>
          <a:p>
            <a:endParaRPr lang="de-DE" b="1" dirty="0" smtClean="0">
              <a:solidFill>
                <a:schemeClr val="accent5">
                  <a:lumMod val="50000"/>
                </a:schemeClr>
              </a:solidFill>
            </a:endParaRPr>
          </a:p>
          <a:p>
            <a:r>
              <a:rPr lang="de-DE" b="1" dirty="0" smtClean="0">
                <a:solidFill>
                  <a:schemeClr val="accent5">
                    <a:lumMod val="50000"/>
                  </a:schemeClr>
                </a:solidFill>
              </a:rPr>
              <a:t>- keine "verdorbene", macht- und geldbesessene Kirche, sondern eine demütige, bescheidene, arme und hilfsbereite</a:t>
            </a:r>
          </a:p>
          <a:p>
            <a:r>
              <a:rPr lang="de-DE" b="1" dirty="0" smtClean="0">
                <a:solidFill>
                  <a:schemeClr val="accent5">
                    <a:lumMod val="50000"/>
                  </a:schemeClr>
                </a:solidFill>
              </a:rPr>
              <a:t>- Geistliche sollen nicht in Sünde leben</a:t>
            </a:r>
          </a:p>
          <a:p>
            <a:endParaRPr lang="de-DE" b="1" dirty="0" smtClean="0">
              <a:solidFill>
                <a:schemeClr val="accent5">
                  <a:lumMod val="50000"/>
                </a:schemeClr>
              </a:solidFill>
            </a:endParaRPr>
          </a:p>
          <a:p>
            <a:r>
              <a:rPr lang="de-DE" b="1" dirty="0" smtClean="0">
                <a:solidFill>
                  <a:schemeClr val="accent5">
                    <a:lumMod val="50000"/>
                  </a:schemeClr>
                </a:solidFill>
              </a:rPr>
              <a:t>- den „Ablasshandel“ (</a:t>
            </a:r>
            <a:r>
              <a:rPr lang="de-DE" b="1" dirty="0">
                <a:solidFill>
                  <a:schemeClr val="accent5">
                    <a:lumMod val="50000"/>
                  </a:schemeClr>
                </a:solidFill>
              </a:rPr>
              <a:t>Bezahlung für seine Sünden) </a:t>
            </a:r>
            <a:r>
              <a:rPr lang="de-DE" b="1" dirty="0" smtClean="0">
                <a:solidFill>
                  <a:schemeClr val="accent5">
                    <a:lumMod val="50000"/>
                  </a:schemeClr>
                </a:solidFill>
              </a:rPr>
              <a:t>aufhören</a:t>
            </a:r>
            <a:endParaRPr lang="de-DE" b="1" dirty="0">
              <a:solidFill>
                <a:schemeClr val="accent5">
                  <a:lumMod val="50000"/>
                </a:schemeClr>
              </a:solidFill>
            </a:endParaRPr>
          </a:p>
        </p:txBody>
      </p:sp>
      <p:sp>
        <p:nvSpPr>
          <p:cNvPr id="3" name="Textfeld 2"/>
          <p:cNvSpPr txBox="1"/>
          <p:nvPr/>
        </p:nvSpPr>
        <p:spPr>
          <a:xfrm>
            <a:off x="7181642" y="848912"/>
            <a:ext cx="1352678" cy="923330"/>
          </a:xfrm>
          <a:prstGeom prst="rect">
            <a:avLst/>
          </a:prstGeom>
          <a:noFill/>
        </p:spPr>
        <p:txBody>
          <a:bodyPr wrap="none" rtlCol="0">
            <a:spAutoFit/>
          </a:bodyPr>
          <a:lstStyle/>
          <a:p>
            <a:r>
              <a:rPr lang="de-DE" b="1" dirty="0" smtClean="0"/>
              <a:t>John </a:t>
            </a:r>
            <a:r>
              <a:rPr lang="de-DE" b="1" dirty="0" err="1" smtClean="0"/>
              <a:t>Wycliff</a:t>
            </a:r>
            <a:endParaRPr lang="de-DE" b="1" dirty="0"/>
          </a:p>
          <a:p>
            <a:r>
              <a:rPr lang="de-DE" dirty="0" smtClean="0"/>
              <a:t>England</a:t>
            </a:r>
          </a:p>
          <a:p>
            <a:r>
              <a:rPr lang="de-DE" dirty="0" smtClean="0"/>
              <a:t>1330 - 1384</a:t>
            </a:r>
            <a:endParaRPr lang="de-DE" dirty="0"/>
          </a:p>
        </p:txBody>
      </p:sp>
      <p:sp>
        <p:nvSpPr>
          <p:cNvPr id="5" name="Textfeld 4"/>
          <p:cNvSpPr txBox="1"/>
          <p:nvPr/>
        </p:nvSpPr>
        <p:spPr>
          <a:xfrm>
            <a:off x="7196814" y="2395455"/>
            <a:ext cx="1295660" cy="923330"/>
          </a:xfrm>
          <a:prstGeom prst="rect">
            <a:avLst/>
          </a:prstGeom>
          <a:noFill/>
        </p:spPr>
        <p:txBody>
          <a:bodyPr wrap="none" rtlCol="0">
            <a:spAutoFit/>
          </a:bodyPr>
          <a:lstStyle/>
          <a:p>
            <a:r>
              <a:rPr lang="de-DE" b="1" dirty="0" smtClean="0"/>
              <a:t>Jan Hus</a:t>
            </a:r>
          </a:p>
          <a:p>
            <a:r>
              <a:rPr lang="de-DE" dirty="0" smtClean="0"/>
              <a:t>Tschechien</a:t>
            </a:r>
          </a:p>
          <a:p>
            <a:r>
              <a:rPr lang="de-DE" dirty="0" smtClean="0"/>
              <a:t>1370 - 1415</a:t>
            </a:r>
            <a:endParaRPr lang="de-DE" dirty="0"/>
          </a:p>
        </p:txBody>
      </p:sp>
      <p:sp>
        <p:nvSpPr>
          <p:cNvPr id="6" name="Textfeld 5"/>
          <p:cNvSpPr txBox="1"/>
          <p:nvPr/>
        </p:nvSpPr>
        <p:spPr>
          <a:xfrm>
            <a:off x="7181642" y="3681496"/>
            <a:ext cx="1516762" cy="923330"/>
          </a:xfrm>
          <a:prstGeom prst="rect">
            <a:avLst/>
          </a:prstGeom>
          <a:noFill/>
        </p:spPr>
        <p:txBody>
          <a:bodyPr wrap="none" rtlCol="0">
            <a:spAutoFit/>
          </a:bodyPr>
          <a:lstStyle/>
          <a:p>
            <a:r>
              <a:rPr lang="de-DE" b="1" dirty="0" smtClean="0"/>
              <a:t>Martin Luther</a:t>
            </a:r>
          </a:p>
          <a:p>
            <a:r>
              <a:rPr lang="de-DE" dirty="0" smtClean="0"/>
              <a:t>Deutschland</a:t>
            </a:r>
          </a:p>
          <a:p>
            <a:r>
              <a:rPr lang="de-DE" dirty="0" smtClean="0"/>
              <a:t>1483 - 1546</a:t>
            </a:r>
            <a:endParaRPr lang="de-DE" dirty="0"/>
          </a:p>
        </p:txBody>
      </p:sp>
      <p:sp>
        <p:nvSpPr>
          <p:cNvPr id="8" name="Textfeld 7"/>
          <p:cNvSpPr txBox="1"/>
          <p:nvPr/>
        </p:nvSpPr>
        <p:spPr>
          <a:xfrm>
            <a:off x="5887212" y="5104208"/>
            <a:ext cx="1480278" cy="646331"/>
          </a:xfrm>
          <a:prstGeom prst="rect">
            <a:avLst/>
          </a:prstGeom>
          <a:noFill/>
        </p:spPr>
        <p:txBody>
          <a:bodyPr wrap="none" rtlCol="0">
            <a:spAutoFit/>
          </a:bodyPr>
          <a:lstStyle/>
          <a:p>
            <a:pPr algn="ctr"/>
            <a:r>
              <a:rPr lang="de-DE" b="1" dirty="0" smtClean="0"/>
              <a:t>Ulrich Zwingli</a:t>
            </a:r>
          </a:p>
          <a:p>
            <a:pPr algn="ctr"/>
            <a:r>
              <a:rPr lang="de-DE" smtClean="0"/>
              <a:t>Zürich</a:t>
            </a:r>
            <a:endParaRPr lang="de-DE" dirty="0"/>
          </a:p>
        </p:txBody>
      </p:sp>
      <p:sp>
        <p:nvSpPr>
          <p:cNvPr id="9" name="Textfeld 8"/>
          <p:cNvSpPr txBox="1"/>
          <p:nvPr/>
        </p:nvSpPr>
        <p:spPr>
          <a:xfrm>
            <a:off x="7353459" y="5104207"/>
            <a:ext cx="1709122" cy="646331"/>
          </a:xfrm>
          <a:prstGeom prst="rect">
            <a:avLst/>
          </a:prstGeom>
          <a:noFill/>
        </p:spPr>
        <p:txBody>
          <a:bodyPr wrap="none" rtlCol="0">
            <a:spAutoFit/>
          </a:bodyPr>
          <a:lstStyle/>
          <a:p>
            <a:pPr algn="ctr"/>
            <a:r>
              <a:rPr lang="de-DE" b="1" dirty="0" smtClean="0"/>
              <a:t>Johannes Calvin</a:t>
            </a:r>
          </a:p>
          <a:p>
            <a:pPr algn="ctr"/>
            <a:r>
              <a:rPr lang="de-DE" dirty="0" smtClean="0"/>
              <a:t>Genf</a:t>
            </a:r>
            <a:endParaRPr lang="de-DE" dirty="0"/>
          </a:p>
        </p:txBody>
      </p:sp>
      <p:pic>
        <p:nvPicPr>
          <p:cNvPr id="7" name="Grafik 6"/>
          <p:cNvPicPr>
            <a:picLocks noChangeAspect="1"/>
          </p:cNvPicPr>
          <p:nvPr/>
        </p:nvPicPr>
        <p:blipFill>
          <a:blip r:embed="rId2"/>
          <a:stretch>
            <a:fillRect/>
          </a:stretch>
        </p:blipFill>
        <p:spPr>
          <a:xfrm>
            <a:off x="6217785" y="619812"/>
            <a:ext cx="819133" cy="1276717"/>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3644" y="5829398"/>
            <a:ext cx="603134" cy="802282"/>
          </a:xfrm>
          <a:prstGeom prst="rect">
            <a:avLst/>
          </a:prstGeom>
        </p:spPr>
      </p:pic>
      <p:pic>
        <p:nvPicPr>
          <p:cNvPr id="12" name="Grafik 11"/>
          <p:cNvPicPr>
            <a:picLocks noChangeAspect="1"/>
          </p:cNvPicPr>
          <p:nvPr/>
        </p:nvPicPr>
        <p:blipFill>
          <a:blip r:embed="rId4"/>
          <a:stretch>
            <a:fillRect/>
          </a:stretch>
        </p:blipFill>
        <p:spPr>
          <a:xfrm>
            <a:off x="6232083" y="5829398"/>
            <a:ext cx="808138" cy="802282"/>
          </a:xfrm>
          <a:prstGeom prst="rect">
            <a:avLst/>
          </a:prstGeom>
        </p:spPr>
      </p:pic>
      <p:pic>
        <p:nvPicPr>
          <p:cNvPr id="13" name="Grafik 12"/>
          <p:cNvPicPr>
            <a:picLocks noChangeAspect="1"/>
          </p:cNvPicPr>
          <p:nvPr/>
        </p:nvPicPr>
        <p:blipFill>
          <a:blip r:embed="rId5"/>
          <a:stretch>
            <a:fillRect/>
          </a:stretch>
        </p:blipFill>
        <p:spPr>
          <a:xfrm>
            <a:off x="6223247" y="2321702"/>
            <a:ext cx="813672" cy="1055357"/>
          </a:xfrm>
          <a:prstGeom prst="rect">
            <a:avLst/>
          </a:prstGeom>
        </p:spPr>
      </p:pic>
      <p:pic>
        <p:nvPicPr>
          <p:cNvPr id="14" name="Grafik 13"/>
          <p:cNvPicPr>
            <a:picLocks noChangeAspect="1"/>
          </p:cNvPicPr>
          <p:nvPr/>
        </p:nvPicPr>
        <p:blipFill>
          <a:blip r:embed="rId6"/>
          <a:stretch>
            <a:fillRect/>
          </a:stretch>
        </p:blipFill>
        <p:spPr>
          <a:xfrm>
            <a:off x="6223247" y="3677957"/>
            <a:ext cx="813672" cy="1155550"/>
          </a:xfrm>
          <a:prstGeom prst="rect">
            <a:avLst/>
          </a:prstGeom>
        </p:spPr>
      </p:pic>
      <p:sp>
        <p:nvSpPr>
          <p:cNvPr id="15" name="Rechteck 14"/>
          <p:cNvSpPr/>
          <p:nvPr/>
        </p:nvSpPr>
        <p:spPr>
          <a:xfrm>
            <a:off x="723480" y="5351967"/>
            <a:ext cx="4878329" cy="646331"/>
          </a:xfrm>
          <a:prstGeom prst="rect">
            <a:avLst/>
          </a:prstGeom>
        </p:spPr>
        <p:txBody>
          <a:bodyPr wrap="square">
            <a:spAutoFit/>
          </a:bodyPr>
          <a:lstStyle/>
          <a:p>
            <a:r>
              <a:rPr lang="de-CH" sz="1200" i="1" dirty="0" smtClean="0"/>
              <a:t>Hus hat vor seinem Tode vorausgesagt («Hus» heisst «Gans»):</a:t>
            </a:r>
            <a:br>
              <a:rPr lang="de-CH" sz="1200" i="1" dirty="0" smtClean="0"/>
            </a:br>
            <a:r>
              <a:rPr lang="de-CH" sz="1200" i="1" dirty="0" smtClean="0"/>
              <a:t>«Sie </a:t>
            </a:r>
            <a:r>
              <a:rPr lang="de-CH" sz="1200" i="1" dirty="0"/>
              <a:t>werden eine Gans </a:t>
            </a:r>
            <a:r>
              <a:rPr lang="de-CH" sz="1200" i="1" dirty="0" smtClean="0"/>
              <a:t>braten. </a:t>
            </a:r>
            <a:r>
              <a:rPr lang="de-CH" sz="1200" i="1" dirty="0"/>
              <a:t>Es wird </a:t>
            </a:r>
            <a:r>
              <a:rPr lang="de-CH" sz="1200" i="1" dirty="0" smtClean="0"/>
              <a:t>aber ein </a:t>
            </a:r>
            <a:r>
              <a:rPr lang="de-CH" sz="1200" i="1" dirty="0"/>
              <a:t>Schwan nach mir kommen, den werden sie nicht </a:t>
            </a:r>
            <a:r>
              <a:rPr lang="de-CH" sz="1200" i="1" dirty="0" smtClean="0"/>
              <a:t>braten können.»</a:t>
            </a:r>
            <a:endParaRPr lang="de-CH" sz="1200" i="1" dirty="0"/>
          </a:p>
        </p:txBody>
      </p:sp>
      <p:sp>
        <p:nvSpPr>
          <p:cNvPr id="11" name="Textfeld 10"/>
          <p:cNvSpPr txBox="1"/>
          <p:nvPr/>
        </p:nvSpPr>
        <p:spPr>
          <a:xfrm>
            <a:off x="7164288" y="4509120"/>
            <a:ext cx="1882447" cy="369332"/>
          </a:xfrm>
          <a:prstGeom prst="rect">
            <a:avLst/>
          </a:prstGeom>
          <a:noFill/>
        </p:spPr>
        <p:txBody>
          <a:bodyPr wrap="none" rtlCol="0">
            <a:spAutoFit/>
          </a:bodyPr>
          <a:lstStyle/>
          <a:p>
            <a:r>
              <a:rPr lang="de-DE" i="1" dirty="0" smtClean="0">
                <a:solidFill>
                  <a:schemeClr val="accent1">
                    <a:lumMod val="75000"/>
                  </a:schemeClr>
                </a:solidFill>
              </a:rPr>
              <a:t>1517 95 Thesen...</a:t>
            </a:r>
            <a:endParaRPr lang="de-DE" i="1" dirty="0">
              <a:solidFill>
                <a:schemeClr val="accent1">
                  <a:lumMod val="75000"/>
                </a:schemeClr>
              </a:solidFill>
            </a:endParaRPr>
          </a:p>
        </p:txBody>
      </p:sp>
    </p:spTree>
    <p:extLst>
      <p:ext uri="{BB962C8B-B14F-4D97-AF65-F5344CB8AC3E}">
        <p14:creationId xmlns:p14="http://schemas.microsoft.com/office/powerpoint/2010/main" val="2135220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10597" y="444843"/>
            <a:ext cx="5213155"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Johannes Hus</a:t>
            </a:r>
            <a:endParaRPr lang="de-DE" sz="3600" b="1" dirty="0">
              <a:solidFill>
                <a:schemeClr val="accent5">
                  <a:lumMod val="50000"/>
                </a:schemeClr>
              </a:solidFill>
            </a:endParaRPr>
          </a:p>
        </p:txBody>
      </p:sp>
      <p:sp>
        <p:nvSpPr>
          <p:cNvPr id="2" name="Textfeld 1"/>
          <p:cNvSpPr txBox="1"/>
          <p:nvPr/>
        </p:nvSpPr>
        <p:spPr>
          <a:xfrm>
            <a:off x="2894118" y="1508476"/>
            <a:ext cx="5992428" cy="2862322"/>
          </a:xfrm>
          <a:prstGeom prst="rect">
            <a:avLst/>
          </a:prstGeom>
          <a:noFill/>
        </p:spPr>
        <p:txBody>
          <a:bodyPr wrap="square" rtlCol="0">
            <a:spAutoFit/>
          </a:bodyPr>
          <a:lstStyle/>
          <a:p>
            <a:r>
              <a:rPr lang="de-DE" dirty="0" smtClean="0"/>
              <a:t>- 1370 in Böhmen (Tschechien) geboren</a:t>
            </a:r>
          </a:p>
          <a:p>
            <a:endParaRPr lang="de-DE" dirty="0" smtClean="0"/>
          </a:p>
          <a:p>
            <a:r>
              <a:rPr lang="de-DE" dirty="0" smtClean="0"/>
              <a:t>- studiert an der Universität von Prag, wird deren Direktor</a:t>
            </a:r>
          </a:p>
          <a:p>
            <a:r>
              <a:rPr lang="de-DE" dirty="0" smtClean="0"/>
              <a:t>- Anhänger von John </a:t>
            </a:r>
            <a:r>
              <a:rPr lang="de-DE" dirty="0" err="1" smtClean="0"/>
              <a:t>Wycliff</a:t>
            </a:r>
            <a:r>
              <a:rPr lang="de-DE" dirty="0" smtClean="0"/>
              <a:t> -&gt; aus der katholischen Kirche</a:t>
            </a:r>
            <a:br>
              <a:rPr lang="de-DE" dirty="0" smtClean="0"/>
            </a:br>
            <a:r>
              <a:rPr lang="de-DE" dirty="0" smtClean="0"/>
              <a:t>  ausgeschlossen</a:t>
            </a:r>
          </a:p>
          <a:p>
            <a:r>
              <a:rPr lang="de-DE" dirty="0" smtClean="0"/>
              <a:t>- beliebter Priester und Prediger in Böhmen;</a:t>
            </a:r>
            <a:br>
              <a:rPr lang="de-DE" dirty="0" smtClean="0"/>
            </a:br>
            <a:r>
              <a:rPr lang="de-DE" dirty="0" smtClean="0"/>
              <a:t>  predigt auf Tschechisch</a:t>
            </a:r>
          </a:p>
          <a:p>
            <a:endParaRPr lang="de-DE" dirty="0"/>
          </a:p>
          <a:p>
            <a:r>
              <a:rPr lang="de-DE" dirty="0" smtClean="0"/>
              <a:t>- religiöse Unruhen unter den Anhängern Hus‘ gegen</a:t>
            </a:r>
            <a:br>
              <a:rPr lang="de-DE" dirty="0" smtClean="0"/>
            </a:br>
            <a:r>
              <a:rPr lang="de-DE" dirty="0" smtClean="0"/>
              <a:t>  die katholische Kirche</a:t>
            </a:r>
          </a:p>
        </p:txBody>
      </p:sp>
      <p:pic>
        <p:nvPicPr>
          <p:cNvPr id="3" name="Grafik 2"/>
          <p:cNvPicPr>
            <a:picLocks noChangeAspect="1"/>
          </p:cNvPicPr>
          <p:nvPr/>
        </p:nvPicPr>
        <p:blipFill>
          <a:blip r:embed="rId2"/>
          <a:stretch>
            <a:fillRect/>
          </a:stretch>
        </p:blipFill>
        <p:spPr>
          <a:xfrm>
            <a:off x="716615" y="1609302"/>
            <a:ext cx="1924973" cy="2652522"/>
          </a:xfrm>
          <a:prstGeom prst="rect">
            <a:avLst/>
          </a:prstGeom>
        </p:spPr>
      </p:pic>
      <p:sp>
        <p:nvSpPr>
          <p:cNvPr id="5" name="Rechteck 4"/>
          <p:cNvSpPr/>
          <p:nvPr/>
        </p:nvSpPr>
        <p:spPr>
          <a:xfrm>
            <a:off x="716615" y="5218921"/>
            <a:ext cx="5107137" cy="923330"/>
          </a:xfrm>
          <a:prstGeom prst="rect">
            <a:avLst/>
          </a:prstGeom>
        </p:spPr>
        <p:txBody>
          <a:bodyPr wrap="square">
            <a:spAutoFit/>
          </a:bodyPr>
          <a:lstStyle/>
          <a:p>
            <a:r>
              <a:rPr lang="de-DE" i="1" dirty="0"/>
              <a:t>König Sigismund lädt Hus nach Konstanz zur Klärung der Differenzen ein </a:t>
            </a:r>
            <a:r>
              <a:rPr lang="de-DE" i="1" dirty="0" smtClean="0"/>
              <a:t>und garantiert </a:t>
            </a:r>
            <a:r>
              <a:rPr lang="de-DE" i="1" dirty="0"/>
              <a:t>ihm schriftlich „sicheres Geleit</a:t>
            </a:r>
            <a:r>
              <a:rPr lang="de-DE" i="1" dirty="0" smtClean="0"/>
              <a:t>“.</a:t>
            </a:r>
            <a:endParaRPr lang="de-DE" i="1" dirty="0"/>
          </a:p>
        </p:txBody>
      </p:sp>
      <p:pic>
        <p:nvPicPr>
          <p:cNvPr id="6" name="Grafik 5"/>
          <p:cNvPicPr>
            <a:picLocks noChangeAspect="1"/>
          </p:cNvPicPr>
          <p:nvPr/>
        </p:nvPicPr>
        <p:blipFill>
          <a:blip r:embed="rId3"/>
          <a:stretch>
            <a:fillRect/>
          </a:stretch>
        </p:blipFill>
        <p:spPr>
          <a:xfrm>
            <a:off x="6123479" y="4697332"/>
            <a:ext cx="2366850" cy="1479281"/>
          </a:xfrm>
          <a:prstGeom prst="rect">
            <a:avLst/>
          </a:prstGeom>
        </p:spPr>
      </p:pic>
    </p:spTree>
    <p:extLst>
      <p:ext uri="{BB962C8B-B14F-4D97-AF65-F5344CB8AC3E}">
        <p14:creationId xmlns:p14="http://schemas.microsoft.com/office/powerpoint/2010/main" val="1520491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94267" y="321498"/>
            <a:ext cx="7772400"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b="1" dirty="0" smtClean="0">
                <a:solidFill>
                  <a:schemeClr val="accent5">
                    <a:lumMod val="50000"/>
                  </a:schemeClr>
                </a:solidFill>
              </a:rPr>
              <a:t>Verbrennung von Johannes Hus</a:t>
            </a:r>
            <a:endParaRPr lang="de-DE" sz="3600" b="1" dirty="0">
              <a:solidFill>
                <a:schemeClr val="accent5">
                  <a:lumMod val="50000"/>
                </a:schemeClr>
              </a:solidFill>
            </a:endParaRPr>
          </a:p>
        </p:txBody>
      </p:sp>
      <p:sp>
        <p:nvSpPr>
          <p:cNvPr id="2" name="Textfeld 1"/>
          <p:cNvSpPr txBox="1"/>
          <p:nvPr/>
        </p:nvSpPr>
        <p:spPr>
          <a:xfrm>
            <a:off x="3420534" y="1572739"/>
            <a:ext cx="5147734" cy="3139321"/>
          </a:xfrm>
          <a:prstGeom prst="rect">
            <a:avLst/>
          </a:prstGeom>
          <a:noFill/>
        </p:spPr>
        <p:txBody>
          <a:bodyPr wrap="square" rtlCol="0">
            <a:spAutoFit/>
          </a:bodyPr>
          <a:lstStyle/>
          <a:p>
            <a:r>
              <a:rPr lang="de-DE" dirty="0" smtClean="0"/>
              <a:t>- nach Ankunft in Konstanz Wohnung bei Witwe</a:t>
            </a:r>
          </a:p>
          <a:p>
            <a:r>
              <a:rPr lang="de-DE" dirty="0"/>
              <a:t> </a:t>
            </a:r>
            <a:r>
              <a:rPr lang="de-DE" dirty="0" smtClean="0"/>
              <a:t> Pfister  (nicht weit vom heutigen Hus-Museum)</a:t>
            </a:r>
          </a:p>
          <a:p>
            <a:endParaRPr lang="de-DE" dirty="0"/>
          </a:p>
          <a:p>
            <a:r>
              <a:rPr lang="de-DE" dirty="0" smtClean="0"/>
              <a:t>- bald Gefangennahme und Einkerkerung im</a:t>
            </a:r>
            <a:br>
              <a:rPr lang="de-DE" dirty="0" smtClean="0"/>
            </a:br>
            <a:r>
              <a:rPr lang="de-DE" dirty="0" smtClean="0"/>
              <a:t>  Dominikanerkloster (heute Inselhotel) und im</a:t>
            </a:r>
            <a:br>
              <a:rPr lang="de-DE" dirty="0" smtClean="0"/>
            </a:br>
            <a:r>
              <a:rPr lang="de-DE" dirty="0" smtClean="0"/>
              <a:t>  Westturm des Schlosses Gottlieben</a:t>
            </a:r>
          </a:p>
          <a:p>
            <a:endParaRPr lang="de-DE" dirty="0"/>
          </a:p>
          <a:p>
            <a:r>
              <a:rPr lang="de-DE" dirty="0" smtClean="0"/>
              <a:t>- keine Diskussionen,</a:t>
            </a:r>
            <a:br>
              <a:rPr lang="de-DE" dirty="0" smtClean="0"/>
            </a:br>
            <a:r>
              <a:rPr lang="de-DE" dirty="0" smtClean="0"/>
              <a:t>  sondern Verhöre und</a:t>
            </a:r>
            <a:br>
              <a:rPr lang="de-DE" dirty="0" smtClean="0"/>
            </a:br>
            <a:r>
              <a:rPr lang="de-DE" dirty="0" smtClean="0"/>
              <a:t>  Anschuldigungen</a:t>
            </a:r>
          </a:p>
          <a:p>
            <a:endParaRPr lang="de-DE" dirty="0"/>
          </a:p>
        </p:txBody>
      </p:sp>
      <p:pic>
        <p:nvPicPr>
          <p:cNvPr id="3" name="Bild 2" descr="Bildschirmfoto 2015-01-31 um 19.30.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090" y="1625599"/>
            <a:ext cx="2062644" cy="2809463"/>
          </a:xfrm>
          <a:prstGeom prst="rect">
            <a:avLst/>
          </a:prstGeom>
        </p:spPr>
      </p:pic>
      <p:pic>
        <p:nvPicPr>
          <p:cNvPr id="6" name="Bild 5" descr="Bildschirmfoto 2015-01-31 um 19.30.1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3145" y="3517899"/>
            <a:ext cx="1955963" cy="2805263"/>
          </a:xfrm>
          <a:prstGeom prst="rect">
            <a:avLst/>
          </a:prstGeom>
        </p:spPr>
      </p:pic>
      <p:sp>
        <p:nvSpPr>
          <p:cNvPr id="7" name="Rechteck 6"/>
          <p:cNvSpPr/>
          <p:nvPr/>
        </p:nvSpPr>
        <p:spPr>
          <a:xfrm>
            <a:off x="1032933" y="4788006"/>
            <a:ext cx="4927599" cy="1477328"/>
          </a:xfrm>
          <a:prstGeom prst="rect">
            <a:avLst/>
          </a:prstGeom>
        </p:spPr>
        <p:txBody>
          <a:bodyPr wrap="square">
            <a:spAutoFit/>
          </a:bodyPr>
          <a:lstStyle/>
          <a:p>
            <a:r>
              <a:rPr lang="de-DE" dirty="0"/>
              <a:t>- Hus ist nicht bereit, seinen Lehren </a:t>
            </a:r>
            <a:r>
              <a:rPr lang="de-DE" dirty="0" err="1" smtClean="0"/>
              <a:t>abzuschwö-ren</a:t>
            </a:r>
            <a:r>
              <a:rPr lang="de-DE" dirty="0" smtClean="0"/>
              <a:t>. </a:t>
            </a:r>
            <a:r>
              <a:rPr lang="de-DE" dirty="0"/>
              <a:t>Er wird als „Ketzer“ </a:t>
            </a:r>
            <a:r>
              <a:rPr lang="de-DE" dirty="0" smtClean="0"/>
              <a:t>zum Tode verurteilt</a:t>
            </a:r>
            <a:endParaRPr lang="de-DE" dirty="0"/>
          </a:p>
          <a:p>
            <a:endParaRPr lang="de-DE" dirty="0"/>
          </a:p>
          <a:p>
            <a:r>
              <a:rPr lang="de-DE" dirty="0"/>
              <a:t>- sofortige Verbrennung am 6. Juli 1415 beim heutigen </a:t>
            </a:r>
            <a:r>
              <a:rPr lang="de-DE" dirty="0" err="1"/>
              <a:t>Hussenstein</a:t>
            </a:r>
            <a:endParaRPr lang="de-DE" dirty="0"/>
          </a:p>
        </p:txBody>
      </p:sp>
    </p:spTree>
    <p:extLst>
      <p:ext uri="{BB962C8B-B14F-4D97-AF65-F5344CB8AC3E}">
        <p14:creationId xmlns:p14="http://schemas.microsoft.com/office/powerpoint/2010/main" val="2990782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94267" y="321498"/>
            <a:ext cx="7772400"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b="1" dirty="0" smtClean="0">
                <a:solidFill>
                  <a:schemeClr val="accent5">
                    <a:lumMod val="50000"/>
                  </a:schemeClr>
                </a:solidFill>
              </a:rPr>
              <a:t>Verbrennung von Hieronymus von Prag</a:t>
            </a:r>
            <a:endParaRPr lang="de-DE" sz="3600" b="1" dirty="0">
              <a:solidFill>
                <a:schemeClr val="accent5">
                  <a:lumMod val="50000"/>
                </a:schemeClr>
              </a:solidFill>
            </a:endParaRPr>
          </a:p>
        </p:txBody>
      </p:sp>
      <p:sp>
        <p:nvSpPr>
          <p:cNvPr id="7" name="Rechteck 6"/>
          <p:cNvSpPr/>
          <p:nvPr/>
        </p:nvSpPr>
        <p:spPr>
          <a:xfrm>
            <a:off x="3009328" y="1463725"/>
            <a:ext cx="3638147" cy="2677656"/>
          </a:xfrm>
          <a:prstGeom prst="rect">
            <a:avLst/>
          </a:prstGeom>
        </p:spPr>
        <p:txBody>
          <a:bodyPr wrap="square">
            <a:spAutoFit/>
          </a:bodyPr>
          <a:lstStyle/>
          <a:p>
            <a:r>
              <a:rPr lang="de-DE" dirty="0"/>
              <a:t>- </a:t>
            </a:r>
            <a:r>
              <a:rPr lang="de-DE" dirty="0" smtClean="0"/>
              <a:t>Freund von Jan Hus</a:t>
            </a:r>
          </a:p>
          <a:p>
            <a:endParaRPr lang="de-DE" sz="1200" dirty="0" smtClean="0"/>
          </a:p>
          <a:p>
            <a:r>
              <a:rPr lang="de-DE" dirty="0" smtClean="0"/>
              <a:t>- reiste zu dessen Verteidigung nach Konstanz, wird aber schon auf der Hinreise festgenommen</a:t>
            </a:r>
          </a:p>
          <a:p>
            <a:endParaRPr lang="de-DE" sz="1200" dirty="0"/>
          </a:p>
          <a:p>
            <a:r>
              <a:rPr lang="de-DE" dirty="0" smtClean="0"/>
              <a:t>- wird wie Hus als </a:t>
            </a:r>
            <a:r>
              <a:rPr lang="de-DE" dirty="0"/>
              <a:t>„Ketzer</a:t>
            </a:r>
            <a:r>
              <a:rPr lang="de-DE" dirty="0" smtClean="0"/>
              <a:t>“ verurteilt</a:t>
            </a:r>
            <a:endParaRPr lang="de-DE" dirty="0"/>
          </a:p>
          <a:p>
            <a:endParaRPr lang="de-DE" sz="1200" dirty="0"/>
          </a:p>
          <a:p>
            <a:r>
              <a:rPr lang="de-DE" dirty="0" smtClean="0"/>
              <a:t>- und am gleichen Ort wie Hus am 30. Mai 1416 lebendig verbrannt </a:t>
            </a:r>
            <a:endParaRPr lang="de-DE" dirty="0"/>
          </a:p>
        </p:txBody>
      </p:sp>
      <p:pic>
        <p:nvPicPr>
          <p:cNvPr id="5" name="Bild 4" descr="Bildschirmfoto 2015-03-04 um 08.1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89" y="4740854"/>
            <a:ext cx="8220633" cy="1473639"/>
          </a:xfrm>
          <a:prstGeom prst="rect">
            <a:avLst/>
          </a:prstGeom>
        </p:spPr>
      </p:pic>
      <p:pic>
        <p:nvPicPr>
          <p:cNvPr id="8" name="Bild 7" descr="Bildschirmfoto 2015-03-04 um 08.18.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475" y="1339344"/>
            <a:ext cx="1930486" cy="2707486"/>
          </a:xfrm>
          <a:prstGeom prst="rect">
            <a:avLst/>
          </a:prstGeom>
        </p:spPr>
      </p:pic>
      <p:pic>
        <p:nvPicPr>
          <p:cNvPr id="9" name="Bild 8" descr="Bildschirmfoto 2015-03-04 um 08.16.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34" y="1105330"/>
            <a:ext cx="2311400" cy="2908300"/>
          </a:xfrm>
          <a:prstGeom prst="rect">
            <a:avLst/>
          </a:prstGeom>
        </p:spPr>
      </p:pic>
    </p:spTree>
    <p:extLst>
      <p:ext uri="{BB962C8B-B14F-4D97-AF65-F5344CB8AC3E}">
        <p14:creationId xmlns:p14="http://schemas.microsoft.com/office/powerpoint/2010/main" val="853845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50090" y="2017041"/>
            <a:ext cx="2340064" cy="701772"/>
          </a:xfrm>
        </p:spPr>
        <p:txBody>
          <a:bodyPr>
            <a:normAutofit fontScale="90000"/>
          </a:bodyPr>
          <a:lstStyle/>
          <a:p>
            <a:r>
              <a:rPr lang="de-DE" dirty="0" smtClean="0"/>
              <a:t>3 Päpste</a:t>
            </a:r>
            <a:endParaRPr lang="de-DE" dirty="0"/>
          </a:p>
        </p:txBody>
      </p:sp>
      <p:pic>
        <p:nvPicPr>
          <p:cNvPr id="5" name="Bild 4" descr="Gregor XI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7972" y="1803605"/>
            <a:ext cx="1854200" cy="2032000"/>
          </a:xfrm>
          <a:prstGeom prst="rect">
            <a:avLst/>
          </a:prstGeom>
        </p:spPr>
      </p:pic>
      <p:sp>
        <p:nvSpPr>
          <p:cNvPr id="6" name="Textfeld 5"/>
          <p:cNvSpPr txBox="1"/>
          <p:nvPr/>
        </p:nvSpPr>
        <p:spPr>
          <a:xfrm>
            <a:off x="1479660" y="4166152"/>
            <a:ext cx="1197765" cy="646331"/>
          </a:xfrm>
          <a:prstGeom prst="rect">
            <a:avLst/>
          </a:prstGeom>
          <a:noFill/>
        </p:spPr>
        <p:txBody>
          <a:bodyPr wrap="none" rtlCol="0">
            <a:spAutoFit/>
          </a:bodyPr>
          <a:lstStyle/>
          <a:p>
            <a:pPr algn="ctr"/>
            <a:r>
              <a:rPr lang="de-DE" b="1" dirty="0" smtClean="0"/>
              <a:t>Gregor XII</a:t>
            </a:r>
            <a:r>
              <a:rPr lang="de-DE" dirty="0" smtClean="0"/>
              <a:t>.</a:t>
            </a:r>
          </a:p>
          <a:p>
            <a:pPr algn="ctr"/>
            <a:r>
              <a:rPr lang="de-DE" dirty="0" smtClean="0"/>
              <a:t>Rom</a:t>
            </a:r>
            <a:endParaRPr lang="de-DE" dirty="0"/>
          </a:p>
        </p:txBody>
      </p:sp>
      <p:pic>
        <p:nvPicPr>
          <p:cNvPr id="7" name="Bild 6" descr="Bededikt XIII.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5939" y="1803605"/>
            <a:ext cx="1799314" cy="1996658"/>
          </a:xfrm>
          <a:prstGeom prst="rect">
            <a:avLst/>
          </a:prstGeom>
        </p:spPr>
      </p:pic>
      <p:sp>
        <p:nvSpPr>
          <p:cNvPr id="8" name="Textfeld 7"/>
          <p:cNvSpPr txBox="1"/>
          <p:nvPr/>
        </p:nvSpPr>
        <p:spPr>
          <a:xfrm>
            <a:off x="6067038" y="4072313"/>
            <a:ext cx="1461106" cy="646331"/>
          </a:xfrm>
          <a:prstGeom prst="rect">
            <a:avLst/>
          </a:prstGeom>
          <a:noFill/>
        </p:spPr>
        <p:txBody>
          <a:bodyPr wrap="none" rtlCol="0">
            <a:spAutoFit/>
          </a:bodyPr>
          <a:lstStyle/>
          <a:p>
            <a:pPr algn="ctr"/>
            <a:r>
              <a:rPr lang="de-DE" b="1" dirty="0" smtClean="0"/>
              <a:t>Benedikt XIII.</a:t>
            </a:r>
          </a:p>
          <a:p>
            <a:pPr algn="ctr"/>
            <a:r>
              <a:rPr lang="de-DE" dirty="0" smtClean="0"/>
              <a:t>Avignon</a:t>
            </a:r>
            <a:endParaRPr lang="de-DE" dirty="0"/>
          </a:p>
        </p:txBody>
      </p:sp>
      <p:sp>
        <p:nvSpPr>
          <p:cNvPr id="10" name="Textfeld 9"/>
          <p:cNvSpPr txBox="1"/>
          <p:nvPr/>
        </p:nvSpPr>
        <p:spPr>
          <a:xfrm>
            <a:off x="954352" y="5555216"/>
            <a:ext cx="7061613" cy="646331"/>
          </a:xfrm>
          <a:prstGeom prst="rect">
            <a:avLst/>
          </a:prstGeom>
          <a:noFill/>
        </p:spPr>
        <p:txBody>
          <a:bodyPr wrap="none" rtlCol="0">
            <a:spAutoFit/>
          </a:bodyPr>
          <a:lstStyle/>
          <a:p>
            <a:pPr algn="ctr"/>
            <a:r>
              <a:rPr lang="de-DE" b="1" dirty="0" smtClean="0"/>
              <a:t>Johannes XXIII</a:t>
            </a:r>
            <a:r>
              <a:rPr lang="de-DE" dirty="0" smtClean="0"/>
              <a:t>. – der </a:t>
            </a:r>
            <a:r>
              <a:rPr lang="de-DE" dirty="0"/>
              <a:t>n</a:t>
            </a:r>
            <a:r>
              <a:rPr lang="de-DE" dirty="0" smtClean="0"/>
              <a:t>eutrale „Gegenpapst“ mit den meisten Anhängern,</a:t>
            </a:r>
            <a:br>
              <a:rPr lang="de-DE" dirty="0" smtClean="0"/>
            </a:br>
            <a:r>
              <a:rPr lang="de-DE" dirty="0" smtClean="0"/>
              <a:t>aber doch nicht Anerkannte</a:t>
            </a:r>
            <a:endParaRPr lang="de-DE" dirty="0"/>
          </a:p>
        </p:txBody>
      </p:sp>
      <p:pic>
        <p:nvPicPr>
          <p:cNvPr id="4" name="Grafik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0328" y="3596289"/>
            <a:ext cx="1555777" cy="1784568"/>
          </a:xfrm>
          <a:prstGeom prst="rect">
            <a:avLst/>
          </a:prstGeom>
        </p:spPr>
      </p:pic>
      <p:sp>
        <p:nvSpPr>
          <p:cNvPr id="11" name="Textfeld 10"/>
          <p:cNvSpPr txBox="1"/>
          <p:nvPr/>
        </p:nvSpPr>
        <p:spPr>
          <a:xfrm>
            <a:off x="443885" y="476157"/>
            <a:ext cx="8282866" cy="707886"/>
          </a:xfrm>
          <a:prstGeom prst="rect">
            <a:avLst/>
          </a:prstGeom>
          <a:noFill/>
        </p:spPr>
        <p:txBody>
          <a:bodyPr wrap="square" rtlCol="0">
            <a:spAutoFit/>
          </a:bodyPr>
          <a:lstStyle/>
          <a:p>
            <a:pPr algn="ctr"/>
            <a:r>
              <a:rPr lang="de-DE" sz="4000" b="1" dirty="0" smtClean="0">
                <a:solidFill>
                  <a:srgbClr val="215968"/>
                </a:solidFill>
              </a:rPr>
              <a:t>das „Schisma“, die Kirchenspaltung:</a:t>
            </a:r>
            <a:endParaRPr lang="de-DE" sz="4000" b="1" dirty="0">
              <a:solidFill>
                <a:srgbClr val="215968"/>
              </a:solidFill>
            </a:endParaRPr>
          </a:p>
        </p:txBody>
      </p:sp>
    </p:spTree>
    <p:extLst>
      <p:ext uri="{BB962C8B-B14F-4D97-AF65-F5344CB8AC3E}">
        <p14:creationId xmlns:p14="http://schemas.microsoft.com/office/powerpoint/2010/main" val="4255791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0941" y="1595648"/>
            <a:ext cx="2975083" cy="996748"/>
          </a:xfrm>
          <a:prstGeom prst="rect">
            <a:avLst/>
          </a:prstGeom>
        </p:spPr>
      </p:pic>
      <p:pic>
        <p:nvPicPr>
          <p:cNvPr id="8" name="Grafik 7"/>
          <p:cNvPicPr>
            <a:picLocks noChangeAspect="1"/>
          </p:cNvPicPr>
          <p:nvPr/>
        </p:nvPicPr>
        <p:blipFill>
          <a:blip r:embed="rId3"/>
          <a:stretch>
            <a:fillRect/>
          </a:stretch>
        </p:blipFill>
        <p:spPr>
          <a:xfrm>
            <a:off x="430941" y="2726300"/>
            <a:ext cx="5238750" cy="3924300"/>
          </a:xfrm>
          <a:prstGeom prst="rect">
            <a:avLst/>
          </a:prstGeom>
        </p:spPr>
      </p:pic>
      <p:pic>
        <p:nvPicPr>
          <p:cNvPr id="9" name="Grafik 8"/>
          <p:cNvPicPr>
            <a:picLocks noChangeAspect="1"/>
          </p:cNvPicPr>
          <p:nvPr/>
        </p:nvPicPr>
        <p:blipFill>
          <a:blip r:embed="rId4"/>
          <a:stretch>
            <a:fillRect/>
          </a:stretch>
        </p:blipFill>
        <p:spPr>
          <a:xfrm>
            <a:off x="430940" y="174342"/>
            <a:ext cx="2844919" cy="1334493"/>
          </a:xfrm>
          <a:prstGeom prst="rect">
            <a:avLst/>
          </a:prstGeom>
        </p:spPr>
      </p:pic>
      <p:pic>
        <p:nvPicPr>
          <p:cNvPr id="10" name="Grafik 9"/>
          <p:cNvPicPr>
            <a:picLocks noChangeAspect="1"/>
          </p:cNvPicPr>
          <p:nvPr/>
        </p:nvPicPr>
        <p:blipFill>
          <a:blip r:embed="rId5"/>
          <a:stretch>
            <a:fillRect/>
          </a:stretch>
        </p:blipFill>
        <p:spPr>
          <a:xfrm>
            <a:off x="3497802" y="979382"/>
            <a:ext cx="5061497" cy="1609557"/>
          </a:xfrm>
          <a:prstGeom prst="rect">
            <a:avLst/>
          </a:prstGeom>
        </p:spPr>
      </p:pic>
      <p:pic>
        <p:nvPicPr>
          <p:cNvPr id="11" name="Grafik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16076" y="2731964"/>
            <a:ext cx="2607322" cy="3918636"/>
          </a:xfrm>
          <a:prstGeom prst="rect">
            <a:avLst/>
          </a:prstGeom>
        </p:spPr>
      </p:pic>
    </p:spTree>
    <p:extLst>
      <p:ext uri="{BB962C8B-B14F-4D97-AF65-F5344CB8AC3E}">
        <p14:creationId xmlns:p14="http://schemas.microsoft.com/office/powerpoint/2010/main" val="3212246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27095" y="312796"/>
            <a:ext cx="7772400"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b="1" dirty="0" smtClean="0">
                <a:solidFill>
                  <a:schemeClr val="accent5">
                    <a:lumMod val="50000"/>
                  </a:schemeClr>
                </a:solidFill>
              </a:rPr>
              <a:t>der Thurgau und das Konzil</a:t>
            </a:r>
            <a:endParaRPr lang="de-DE" sz="3600" b="1" dirty="0">
              <a:solidFill>
                <a:schemeClr val="accent5">
                  <a:lumMod val="50000"/>
                </a:schemeClr>
              </a:solidFill>
            </a:endParaRPr>
          </a:p>
        </p:txBody>
      </p:sp>
      <p:sp>
        <p:nvSpPr>
          <p:cNvPr id="2" name="Textfeld 1"/>
          <p:cNvSpPr txBox="1"/>
          <p:nvPr/>
        </p:nvSpPr>
        <p:spPr>
          <a:xfrm>
            <a:off x="948267" y="1420714"/>
            <a:ext cx="7802033" cy="5078314"/>
          </a:xfrm>
          <a:prstGeom prst="rect">
            <a:avLst/>
          </a:prstGeom>
          <a:noFill/>
        </p:spPr>
        <p:txBody>
          <a:bodyPr wrap="square" rtlCol="0">
            <a:spAutoFit/>
          </a:bodyPr>
          <a:lstStyle/>
          <a:p>
            <a:r>
              <a:rPr lang="de-DE" dirty="0" smtClean="0"/>
              <a:t>- starke wirtschaftliche Verflechtung von Konstanz und Thurgau. Viele Konstanzer</a:t>
            </a:r>
          </a:p>
          <a:p>
            <a:r>
              <a:rPr lang="de-DE" dirty="0" smtClean="0"/>
              <a:t>  sowie Konstanzer Klöster besitzen Ländereien im Thurgau.</a:t>
            </a:r>
            <a:endParaRPr lang="de-DE" dirty="0"/>
          </a:p>
          <a:p>
            <a:r>
              <a:rPr lang="de-DE" dirty="0" smtClean="0"/>
              <a:t>- </a:t>
            </a:r>
            <a:r>
              <a:rPr lang="de-DE" dirty="0" err="1" smtClean="0"/>
              <a:t>Grosslieferant</a:t>
            </a:r>
            <a:r>
              <a:rPr lang="de-DE" dirty="0" smtClean="0"/>
              <a:t> von Nahrungsmitteln, Wein, Heu, Stroh und Holz während des </a:t>
            </a:r>
            <a:br>
              <a:rPr lang="de-DE" dirty="0" smtClean="0"/>
            </a:br>
            <a:r>
              <a:rPr lang="de-DE" dirty="0" smtClean="0"/>
              <a:t>  Konzils</a:t>
            </a:r>
          </a:p>
          <a:p>
            <a:endParaRPr lang="de-DE" dirty="0" smtClean="0"/>
          </a:p>
          <a:p>
            <a:r>
              <a:rPr lang="de-DE" dirty="0" smtClean="0"/>
              <a:t>- 1415 half der Habsburger Herzog Friederich dem Papst Johannes XIII. bei seiner </a:t>
            </a:r>
            <a:br>
              <a:rPr lang="de-DE" dirty="0" smtClean="0"/>
            </a:br>
            <a:r>
              <a:rPr lang="de-DE" dirty="0" smtClean="0"/>
              <a:t>  Flucht aus Konstanz.  Zur Strafe „ächtet“ ihn König Sigismund. Das </a:t>
            </a:r>
            <a:r>
              <a:rPr lang="de-DE" dirty="0" err="1" smtClean="0"/>
              <a:t>heisst</a:t>
            </a:r>
            <a:r>
              <a:rPr lang="de-DE" dirty="0" smtClean="0"/>
              <a:t>, dass</a:t>
            </a:r>
            <a:br>
              <a:rPr lang="de-DE" dirty="0" smtClean="0"/>
            </a:br>
            <a:r>
              <a:rPr lang="de-DE" dirty="0" smtClean="0"/>
              <a:t>  Friedrich alle seine Besitzungen verliert – ein </a:t>
            </a:r>
            <a:r>
              <a:rPr lang="de-DE" dirty="0" err="1" smtClean="0"/>
              <a:t>grosser</a:t>
            </a:r>
            <a:r>
              <a:rPr lang="de-DE" dirty="0" smtClean="0"/>
              <a:t> Teil der Deutschschweiz. </a:t>
            </a:r>
            <a:br>
              <a:rPr lang="de-DE" dirty="0" smtClean="0"/>
            </a:br>
            <a:r>
              <a:rPr lang="de-DE" dirty="0" smtClean="0"/>
              <a:t>  Sofort erobern die Eidgenossen den Aargau, das Zürcher Unterland und einen </a:t>
            </a:r>
            <a:br>
              <a:rPr lang="de-DE" dirty="0" smtClean="0"/>
            </a:br>
            <a:r>
              <a:rPr lang="de-DE" dirty="0" smtClean="0"/>
              <a:t>  Teil des Thurgaus mit ihrer Hauptstadt Frauenfeld.</a:t>
            </a:r>
          </a:p>
          <a:p>
            <a:endParaRPr lang="de-DE" dirty="0"/>
          </a:p>
          <a:p>
            <a:r>
              <a:rPr lang="de-DE" dirty="0" smtClean="0"/>
              <a:t>- nach dem Konzil ist kein „richtiger“ Herrscher mehr für den Thurgau zuständig.</a:t>
            </a:r>
            <a:br>
              <a:rPr lang="de-DE" dirty="0" smtClean="0"/>
            </a:br>
            <a:r>
              <a:rPr lang="de-DE" dirty="0" smtClean="0"/>
              <a:t>  Es existiert eine Vielfalt von kleinen Herrschaften (Adelige, Klöster, Städte).</a:t>
            </a:r>
            <a:br>
              <a:rPr lang="de-DE" dirty="0" smtClean="0"/>
            </a:br>
            <a:r>
              <a:rPr lang="de-DE" dirty="0" smtClean="0"/>
              <a:t>  Konstanz behält aber die „Landgerichtsbarkeit“ über den Thurgau.</a:t>
            </a:r>
          </a:p>
          <a:p>
            <a:r>
              <a:rPr lang="de-DE" dirty="0" smtClean="0"/>
              <a:t>- 1460 werden die Eidgenossen den Thurgau widerstandslos erobern</a:t>
            </a:r>
          </a:p>
          <a:p>
            <a:r>
              <a:rPr lang="de-DE" dirty="0" smtClean="0"/>
              <a:t>- 1499 wird es dann zum „Schwabenkrieg“ kommen und damit zur endgültigen </a:t>
            </a:r>
          </a:p>
          <a:p>
            <a:r>
              <a:rPr lang="de-DE" dirty="0"/>
              <a:t> </a:t>
            </a:r>
            <a:r>
              <a:rPr lang="de-DE" dirty="0" smtClean="0"/>
              <a:t> Trennung von Thurgau und Konstanz – </a:t>
            </a:r>
            <a:r>
              <a:rPr lang="de-DE" i="1" dirty="0" smtClean="0">
                <a:solidFill>
                  <a:srgbClr val="215968"/>
                </a:solidFill>
              </a:rPr>
              <a:t>bis 2015 der Lago und der tiefe Euro die</a:t>
            </a:r>
            <a:br>
              <a:rPr lang="de-DE" i="1" dirty="0" smtClean="0">
                <a:solidFill>
                  <a:srgbClr val="215968"/>
                </a:solidFill>
              </a:rPr>
            </a:br>
            <a:r>
              <a:rPr lang="de-DE" i="1" dirty="0" smtClean="0">
                <a:solidFill>
                  <a:srgbClr val="215968"/>
                </a:solidFill>
              </a:rPr>
              <a:t>  Eidgenossen wieder nach Konstanz locken...</a:t>
            </a:r>
            <a:endParaRPr lang="de-DE" i="1" dirty="0">
              <a:solidFill>
                <a:srgbClr val="215968"/>
              </a:solidFill>
            </a:endParaRPr>
          </a:p>
        </p:txBody>
      </p:sp>
    </p:spTree>
    <p:extLst>
      <p:ext uri="{BB962C8B-B14F-4D97-AF65-F5344CB8AC3E}">
        <p14:creationId xmlns:p14="http://schemas.microsoft.com/office/powerpoint/2010/main" val="1892100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85795" y="451508"/>
            <a:ext cx="5344364"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Feierlichkeiten in Konstanz</a:t>
            </a:r>
            <a:endParaRPr lang="de-DE" sz="3600" b="1" dirty="0">
              <a:solidFill>
                <a:schemeClr val="accent5">
                  <a:lumMod val="50000"/>
                </a:schemeClr>
              </a:solidFill>
            </a:endParaRPr>
          </a:p>
        </p:txBody>
      </p:sp>
      <p:pic>
        <p:nvPicPr>
          <p:cNvPr id="2" name="Bild 1" descr="Bildschirmfoto 2015-01-28 um 13.05.14.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795" y="1509830"/>
            <a:ext cx="3302000" cy="508000"/>
          </a:xfrm>
          <a:prstGeom prst="rect">
            <a:avLst/>
          </a:prstGeom>
        </p:spPr>
      </p:pic>
      <p:pic>
        <p:nvPicPr>
          <p:cNvPr id="3" name="Bild 2" descr="Bildschirmfoto 2015-01-28 um 13.04.27.png">
            <a:hlinkClick r:id="rId2"/>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795" y="2416193"/>
            <a:ext cx="8214443" cy="4208495"/>
          </a:xfrm>
          <a:prstGeom prst="rect">
            <a:avLst/>
          </a:prstGeom>
        </p:spPr>
      </p:pic>
      <p:pic>
        <p:nvPicPr>
          <p:cNvPr id="5" name="Bild 4" descr="Briefmarke+Konzil.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33238" y="451508"/>
            <a:ext cx="2667000" cy="1714500"/>
          </a:xfrm>
          <a:prstGeom prst="rect">
            <a:avLst/>
          </a:prstGeom>
        </p:spPr>
      </p:pic>
    </p:spTree>
    <p:extLst>
      <p:ext uri="{BB962C8B-B14F-4D97-AF65-F5344CB8AC3E}">
        <p14:creationId xmlns:p14="http://schemas.microsoft.com/office/powerpoint/2010/main" val="942617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62600" y="4370319"/>
            <a:ext cx="3403600" cy="1754327"/>
          </a:xfrm>
          <a:prstGeom prst="rect">
            <a:avLst/>
          </a:prstGeom>
          <a:noFill/>
        </p:spPr>
        <p:txBody>
          <a:bodyPr wrap="square" rtlCol="0">
            <a:spAutoFit/>
          </a:bodyPr>
          <a:lstStyle/>
          <a:p>
            <a:pPr algn="ctr"/>
            <a:r>
              <a:rPr lang="de-DE" dirty="0" smtClean="0"/>
              <a:t>König Sigismund vom "Heiligen Römischen Reich deutscher Nation" veranlasst Papst </a:t>
            </a:r>
          </a:p>
          <a:p>
            <a:pPr algn="ctr"/>
            <a:r>
              <a:rPr lang="de-DE" dirty="0" smtClean="0"/>
              <a:t>Johannes XIII. zur Einberufung eines "Konzils“ –</a:t>
            </a:r>
            <a:br>
              <a:rPr lang="de-DE" dirty="0" smtClean="0"/>
            </a:br>
            <a:r>
              <a:rPr lang="de-DE" dirty="0" smtClean="0"/>
              <a:t>um die Einheit der Kirche zu retten</a:t>
            </a:r>
            <a:endParaRPr lang="de-DE" dirty="0"/>
          </a:p>
        </p:txBody>
      </p:sp>
      <p:pic>
        <p:nvPicPr>
          <p:cNvPr id="6" name="Bild 5" descr="Heilige Römische Rei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194041" cy="6858000"/>
          </a:xfrm>
          <a:prstGeom prst="rect">
            <a:avLst/>
          </a:prstGeom>
        </p:spPr>
      </p:pic>
      <p:pic>
        <p:nvPicPr>
          <p:cNvPr id="4" name="Bild 3" descr="Sigismund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4061" y="290020"/>
            <a:ext cx="2516170" cy="3600544"/>
          </a:xfrm>
          <a:prstGeom prst="rect">
            <a:avLst/>
          </a:prstGeom>
        </p:spPr>
      </p:pic>
    </p:spTree>
    <p:extLst>
      <p:ext uri="{BB962C8B-B14F-4D97-AF65-F5344CB8AC3E}">
        <p14:creationId xmlns:p14="http://schemas.microsoft.com/office/powerpoint/2010/main" val="2466084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9600" y="892934"/>
            <a:ext cx="8212268" cy="934332"/>
          </a:xfrm>
        </p:spPr>
        <p:txBody>
          <a:bodyPr>
            <a:normAutofit/>
          </a:bodyPr>
          <a:lstStyle/>
          <a:p>
            <a:r>
              <a:rPr lang="de-DE" sz="3600" b="1" dirty="0" smtClean="0">
                <a:solidFill>
                  <a:schemeClr val="accent5">
                    <a:lumMod val="50000"/>
                  </a:schemeClr>
                </a:solidFill>
              </a:rPr>
              <a:t>drei Missstände soll das Konzil beheben:</a:t>
            </a:r>
            <a:endParaRPr lang="de-DE" sz="3600" b="1" dirty="0">
              <a:solidFill>
                <a:schemeClr val="accent5">
                  <a:lumMod val="50000"/>
                </a:schemeClr>
              </a:solidFill>
            </a:endParaRPr>
          </a:p>
        </p:txBody>
      </p:sp>
      <p:sp>
        <p:nvSpPr>
          <p:cNvPr id="3" name="Textfeld 2"/>
          <p:cNvSpPr txBox="1"/>
          <p:nvPr/>
        </p:nvSpPr>
        <p:spPr>
          <a:xfrm>
            <a:off x="760045" y="2440177"/>
            <a:ext cx="5010137" cy="2503249"/>
          </a:xfrm>
          <a:prstGeom prst="rect">
            <a:avLst/>
          </a:prstGeom>
          <a:noFill/>
        </p:spPr>
        <p:txBody>
          <a:bodyPr wrap="square" rtlCol="0">
            <a:spAutoFit/>
          </a:bodyPr>
          <a:lstStyle/>
          <a:p>
            <a:pPr>
              <a:spcAft>
                <a:spcPts val="1000"/>
              </a:spcAft>
            </a:pPr>
            <a:r>
              <a:rPr lang="de-DE" sz="2800" dirty="0" smtClean="0"/>
              <a:t>- Kirchenspaltung; drei Päpste</a:t>
            </a:r>
          </a:p>
          <a:p>
            <a:pPr>
              <a:spcAft>
                <a:spcPts val="1000"/>
              </a:spcAft>
            </a:pPr>
            <a:r>
              <a:rPr lang="de-DE" sz="2800" dirty="0" smtClean="0"/>
              <a:t>- weltliche Lebensweise der</a:t>
            </a:r>
            <a:br>
              <a:rPr lang="de-DE" sz="2800" dirty="0" smtClean="0"/>
            </a:br>
            <a:r>
              <a:rPr lang="de-DE" sz="2800" dirty="0" smtClean="0"/>
              <a:t>  Geistlichen; "Ablass"</a:t>
            </a:r>
          </a:p>
          <a:p>
            <a:pPr>
              <a:spcAft>
                <a:spcPts val="1000"/>
              </a:spcAft>
            </a:pPr>
            <a:r>
              <a:rPr lang="de-DE" sz="2800" dirty="0" smtClean="0"/>
              <a:t>- "Irrlehren": John </a:t>
            </a:r>
            <a:r>
              <a:rPr lang="de-DE" sz="2800" dirty="0" err="1" smtClean="0"/>
              <a:t>Wycliff</a:t>
            </a:r>
            <a:r>
              <a:rPr lang="de-DE" sz="2800" dirty="0" smtClean="0"/>
              <a:t> /</a:t>
            </a:r>
            <a:br>
              <a:rPr lang="de-DE" sz="2800" dirty="0" smtClean="0"/>
            </a:br>
            <a:r>
              <a:rPr lang="de-DE" sz="2800" dirty="0" smtClean="0"/>
              <a:t>   Johannes Hus</a:t>
            </a:r>
            <a:endParaRPr lang="de-DE" sz="2800" dirty="0"/>
          </a:p>
        </p:txBody>
      </p:sp>
      <p:sp>
        <p:nvSpPr>
          <p:cNvPr id="11" name="Textfeld 10"/>
          <p:cNvSpPr txBox="1"/>
          <p:nvPr/>
        </p:nvSpPr>
        <p:spPr>
          <a:xfrm>
            <a:off x="5450283" y="2469356"/>
            <a:ext cx="3464097" cy="2072362"/>
          </a:xfrm>
          <a:prstGeom prst="rect">
            <a:avLst/>
          </a:prstGeom>
          <a:noFill/>
        </p:spPr>
        <p:txBody>
          <a:bodyPr wrap="none" rtlCol="0">
            <a:spAutoFit/>
          </a:bodyPr>
          <a:lstStyle/>
          <a:p>
            <a:pPr>
              <a:spcAft>
                <a:spcPts val="1000"/>
              </a:spcAft>
            </a:pPr>
            <a:r>
              <a:rPr lang="de-DE" sz="2800" i="1" dirty="0" smtClean="0">
                <a:solidFill>
                  <a:srgbClr val="215968"/>
                </a:solidFill>
              </a:rPr>
              <a:t>"causa </a:t>
            </a:r>
            <a:r>
              <a:rPr lang="de-DE" sz="2800" i="1" dirty="0" err="1" smtClean="0">
                <a:solidFill>
                  <a:srgbClr val="215968"/>
                </a:solidFill>
              </a:rPr>
              <a:t>unionis</a:t>
            </a:r>
            <a:r>
              <a:rPr lang="de-DE" sz="2800" i="1" dirty="0" smtClean="0">
                <a:solidFill>
                  <a:srgbClr val="215968"/>
                </a:solidFill>
              </a:rPr>
              <a:t>"</a:t>
            </a:r>
          </a:p>
          <a:p>
            <a:pPr>
              <a:spcAft>
                <a:spcPts val="1000"/>
              </a:spcAft>
            </a:pPr>
            <a:r>
              <a:rPr lang="de-DE" sz="2800" i="1" dirty="0" smtClean="0">
                <a:solidFill>
                  <a:srgbClr val="215968"/>
                </a:solidFill>
              </a:rPr>
              <a:t>"causa </a:t>
            </a:r>
            <a:r>
              <a:rPr lang="de-DE" sz="2800" i="1" dirty="0" err="1" smtClean="0">
                <a:solidFill>
                  <a:srgbClr val="215968"/>
                </a:solidFill>
              </a:rPr>
              <a:t>reformationis</a:t>
            </a:r>
            <a:r>
              <a:rPr lang="de-DE" sz="2800" i="1" dirty="0" smtClean="0">
                <a:solidFill>
                  <a:srgbClr val="215968"/>
                </a:solidFill>
              </a:rPr>
              <a:t>“</a:t>
            </a:r>
            <a:br>
              <a:rPr lang="de-DE" sz="2800" i="1" dirty="0" smtClean="0">
                <a:solidFill>
                  <a:srgbClr val="215968"/>
                </a:solidFill>
              </a:rPr>
            </a:br>
            <a:endParaRPr lang="de-DE" sz="2800" i="1" dirty="0" smtClean="0">
              <a:solidFill>
                <a:srgbClr val="215968"/>
              </a:solidFill>
            </a:endParaRPr>
          </a:p>
          <a:p>
            <a:pPr>
              <a:spcAft>
                <a:spcPts val="1000"/>
              </a:spcAft>
            </a:pPr>
            <a:r>
              <a:rPr lang="de-DE" sz="2800" i="1" dirty="0" smtClean="0">
                <a:solidFill>
                  <a:srgbClr val="215968"/>
                </a:solidFill>
              </a:rPr>
              <a:t>"causa </a:t>
            </a:r>
            <a:r>
              <a:rPr lang="de-DE" sz="2800" i="1" dirty="0" err="1" smtClean="0">
                <a:solidFill>
                  <a:srgbClr val="215968"/>
                </a:solidFill>
              </a:rPr>
              <a:t>fidei</a:t>
            </a:r>
            <a:r>
              <a:rPr lang="de-DE" sz="2800" i="1" dirty="0" smtClean="0">
                <a:solidFill>
                  <a:srgbClr val="215968"/>
                </a:solidFill>
              </a:rPr>
              <a:t>"</a:t>
            </a:r>
            <a:endParaRPr lang="de-DE" sz="2800" i="1" dirty="0">
              <a:solidFill>
                <a:srgbClr val="215968"/>
              </a:solidFill>
            </a:endParaRPr>
          </a:p>
        </p:txBody>
      </p:sp>
    </p:spTree>
    <p:extLst>
      <p:ext uri="{BB962C8B-B14F-4D97-AF65-F5344CB8AC3E}">
        <p14:creationId xmlns:p14="http://schemas.microsoft.com/office/powerpoint/2010/main" val="3595402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332656"/>
            <a:ext cx="4995315" cy="1569660"/>
          </a:xfrm>
          <a:prstGeom prst="rect">
            <a:avLst/>
          </a:prstGeom>
          <a:noFill/>
        </p:spPr>
        <p:txBody>
          <a:bodyPr wrap="square" rtlCol="0">
            <a:spAutoFit/>
          </a:bodyPr>
          <a:lstStyle/>
          <a:p>
            <a:r>
              <a:rPr lang="de-DE" sz="4800" b="1" dirty="0" smtClean="0">
                <a:solidFill>
                  <a:srgbClr val="215968"/>
                </a:solidFill>
              </a:rPr>
              <a:t>Konstanz</a:t>
            </a:r>
          </a:p>
          <a:p>
            <a:r>
              <a:rPr lang="de-DE" sz="4800" b="1" dirty="0" smtClean="0">
                <a:solidFill>
                  <a:srgbClr val="215968"/>
                </a:solidFill>
              </a:rPr>
              <a:t>1414-18</a:t>
            </a:r>
            <a:endParaRPr lang="de-DE" sz="4800" b="1" dirty="0">
              <a:solidFill>
                <a:srgbClr val="215968"/>
              </a:solidFill>
            </a:endParaRPr>
          </a:p>
        </p:txBody>
      </p:sp>
      <p:sp>
        <p:nvSpPr>
          <p:cNvPr id="7" name="Textfeld 6"/>
          <p:cNvSpPr txBox="1"/>
          <p:nvPr/>
        </p:nvSpPr>
        <p:spPr>
          <a:xfrm>
            <a:off x="611560" y="2121926"/>
            <a:ext cx="3013817" cy="1477328"/>
          </a:xfrm>
          <a:prstGeom prst="rect">
            <a:avLst/>
          </a:prstGeom>
          <a:noFill/>
        </p:spPr>
        <p:txBody>
          <a:bodyPr wrap="square" rtlCol="0">
            <a:spAutoFit/>
          </a:bodyPr>
          <a:lstStyle/>
          <a:p>
            <a:r>
              <a:rPr lang="de-DE" dirty="0" smtClean="0"/>
              <a:t>ca. 6‘000 Einwohner</a:t>
            </a:r>
          </a:p>
          <a:p>
            <a:endParaRPr lang="de-DE" dirty="0"/>
          </a:p>
          <a:p>
            <a:r>
              <a:rPr lang="de-DE" dirty="0" smtClean="0"/>
              <a:t>total ca. 70'000 Gäste;</a:t>
            </a:r>
          </a:p>
          <a:p>
            <a:r>
              <a:rPr lang="de-DE" dirty="0" smtClean="0"/>
              <a:t>davon jeweils 15'000- 20'000 gleichzeitig</a:t>
            </a:r>
            <a:endParaRPr lang="de-DE" dirty="0"/>
          </a:p>
        </p:txBody>
      </p:sp>
      <p:pic>
        <p:nvPicPr>
          <p:cNvPr id="9" name="Bild 8" descr="Macintosh HD:Users:u.keller:Desktop:Bildschirmfoto 2015-01-27 um 16.39.24.png">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3518413" y="810903"/>
            <a:ext cx="5251828" cy="1011042"/>
          </a:xfrm>
          <a:prstGeom prst="rect">
            <a:avLst/>
          </a:prstGeom>
          <a:noFill/>
          <a:ln>
            <a:noFill/>
          </a:ln>
        </p:spPr>
      </p:pic>
      <p:sp>
        <p:nvSpPr>
          <p:cNvPr id="10" name="Rechteck 9"/>
          <p:cNvSpPr/>
          <p:nvPr/>
        </p:nvSpPr>
        <p:spPr>
          <a:xfrm>
            <a:off x="3594347" y="503126"/>
            <a:ext cx="5255895" cy="307777"/>
          </a:xfrm>
          <a:prstGeom prst="rect">
            <a:avLst/>
          </a:prstGeom>
        </p:spPr>
        <p:txBody>
          <a:bodyPr wrap="square">
            <a:spAutoFit/>
          </a:bodyPr>
          <a:lstStyle/>
          <a:p>
            <a:pPr algn="r"/>
            <a:r>
              <a:rPr lang="de-DE" sz="1400" dirty="0">
                <a:solidFill>
                  <a:srgbClr val="7F7F7F"/>
                </a:solidFill>
                <a:hlinkClick r:id="rId2"/>
              </a:rPr>
              <a:t>https://</a:t>
            </a:r>
            <a:r>
              <a:rPr lang="de-DE" sz="1400" dirty="0" err="1">
                <a:solidFill>
                  <a:srgbClr val="7F7F7F"/>
                </a:solidFill>
                <a:hlinkClick r:id="rId2"/>
              </a:rPr>
              <a:t>www.youtube.com</a:t>
            </a:r>
            <a:r>
              <a:rPr lang="de-DE" sz="1400" dirty="0">
                <a:solidFill>
                  <a:srgbClr val="7F7F7F"/>
                </a:solidFill>
                <a:hlinkClick r:id="rId2"/>
              </a:rPr>
              <a:t>/</a:t>
            </a:r>
            <a:r>
              <a:rPr lang="de-DE" sz="1400" dirty="0" err="1">
                <a:solidFill>
                  <a:srgbClr val="7F7F7F"/>
                </a:solidFill>
                <a:hlinkClick r:id="rId2"/>
              </a:rPr>
              <a:t>watch?v</a:t>
            </a:r>
            <a:r>
              <a:rPr lang="de-DE" sz="1400" dirty="0">
                <a:solidFill>
                  <a:srgbClr val="7F7F7F"/>
                </a:solidFill>
                <a:hlinkClick r:id="rId2"/>
              </a:rPr>
              <a:t>=ED2_xRXodW0</a:t>
            </a:r>
            <a:endParaRPr lang="de-CH" sz="1400" dirty="0">
              <a:solidFill>
                <a:srgbClr val="7F7F7F"/>
              </a:solidFill>
            </a:endParaRPr>
          </a:p>
        </p:txBody>
      </p:sp>
      <p:pic>
        <p:nvPicPr>
          <p:cNvPr id="11" name="Bild 10" descr="Bildschirmfoto 2015-01-28 um 12.06.1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8411" y="4522089"/>
            <a:ext cx="5460216" cy="1997323"/>
          </a:xfrm>
          <a:prstGeom prst="rect">
            <a:avLst/>
          </a:prstGeom>
        </p:spPr>
      </p:pic>
      <p:pic>
        <p:nvPicPr>
          <p:cNvPr id="3" name="Bild 2" descr="Stadtplan Konstanz 141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8412" y="1857227"/>
            <a:ext cx="5460216" cy="2349905"/>
          </a:xfrm>
          <a:prstGeom prst="rect">
            <a:avLst/>
          </a:prstGeom>
        </p:spPr>
      </p:pic>
      <p:sp>
        <p:nvSpPr>
          <p:cNvPr id="4" name="Textfeld 3"/>
          <p:cNvSpPr txBox="1"/>
          <p:nvPr/>
        </p:nvSpPr>
        <p:spPr>
          <a:xfrm>
            <a:off x="457053" y="3819876"/>
            <a:ext cx="2937880" cy="2616101"/>
          </a:xfrm>
          <a:prstGeom prst="rect">
            <a:avLst/>
          </a:prstGeom>
          <a:noFill/>
        </p:spPr>
        <p:txBody>
          <a:bodyPr wrap="square" rtlCol="0">
            <a:spAutoFit/>
          </a:bodyPr>
          <a:lstStyle/>
          <a:p>
            <a:pPr>
              <a:spcAft>
                <a:spcPts val="600"/>
              </a:spcAft>
            </a:pPr>
            <a:r>
              <a:rPr lang="de-DE" dirty="0" smtClean="0">
                <a:solidFill>
                  <a:srgbClr val="215968"/>
                </a:solidFill>
              </a:rPr>
              <a:t>- kleine Stadt mit Stadt- </a:t>
            </a:r>
            <a:br>
              <a:rPr lang="de-DE" dirty="0" smtClean="0">
                <a:solidFill>
                  <a:srgbClr val="215968"/>
                </a:solidFill>
              </a:rPr>
            </a:br>
            <a:r>
              <a:rPr lang="de-DE" dirty="0" smtClean="0">
                <a:solidFill>
                  <a:srgbClr val="215968"/>
                </a:solidFill>
              </a:rPr>
              <a:t>  mauern und Toren</a:t>
            </a:r>
          </a:p>
          <a:p>
            <a:pPr>
              <a:spcAft>
                <a:spcPts val="600"/>
              </a:spcAft>
            </a:pPr>
            <a:r>
              <a:rPr lang="de-DE" dirty="0" smtClean="0">
                <a:solidFill>
                  <a:srgbClr val="215968"/>
                </a:solidFill>
              </a:rPr>
              <a:t>- Bischofssitz, viele Klöster</a:t>
            </a:r>
          </a:p>
          <a:p>
            <a:pPr>
              <a:spcAft>
                <a:spcPts val="600"/>
              </a:spcAft>
            </a:pPr>
            <a:r>
              <a:rPr lang="de-DE" dirty="0" smtClean="0">
                <a:solidFill>
                  <a:srgbClr val="215968"/>
                </a:solidFill>
              </a:rPr>
              <a:t>- freie Reichsstadt, direkt </a:t>
            </a:r>
            <a:br>
              <a:rPr lang="de-DE" dirty="0" smtClean="0">
                <a:solidFill>
                  <a:srgbClr val="215968"/>
                </a:solidFill>
              </a:rPr>
            </a:br>
            <a:r>
              <a:rPr lang="de-DE" dirty="0" smtClean="0">
                <a:solidFill>
                  <a:srgbClr val="215968"/>
                </a:solidFill>
              </a:rPr>
              <a:t>  dem Kaiser unterstellt</a:t>
            </a:r>
          </a:p>
          <a:p>
            <a:pPr>
              <a:spcAft>
                <a:spcPts val="600"/>
              </a:spcAft>
            </a:pPr>
            <a:r>
              <a:rPr lang="de-DE" dirty="0" smtClean="0">
                <a:solidFill>
                  <a:srgbClr val="215968"/>
                </a:solidFill>
              </a:rPr>
              <a:t>- wichtiges Handelszentrum</a:t>
            </a:r>
          </a:p>
          <a:p>
            <a:pPr>
              <a:spcAft>
                <a:spcPts val="600"/>
              </a:spcAft>
            </a:pPr>
            <a:r>
              <a:rPr lang="de-DE" dirty="0" smtClean="0">
                <a:solidFill>
                  <a:srgbClr val="215968"/>
                </a:solidFill>
              </a:rPr>
              <a:t>- von reichen Patrizier-</a:t>
            </a:r>
            <a:br>
              <a:rPr lang="de-DE" dirty="0" smtClean="0">
                <a:solidFill>
                  <a:srgbClr val="215968"/>
                </a:solidFill>
              </a:rPr>
            </a:br>
            <a:r>
              <a:rPr lang="de-DE" dirty="0" smtClean="0">
                <a:solidFill>
                  <a:srgbClr val="215968"/>
                </a:solidFill>
              </a:rPr>
              <a:t>  </a:t>
            </a:r>
            <a:r>
              <a:rPr lang="de-DE" dirty="0" err="1" smtClean="0">
                <a:solidFill>
                  <a:srgbClr val="215968"/>
                </a:solidFill>
              </a:rPr>
              <a:t>familien</a:t>
            </a:r>
            <a:r>
              <a:rPr lang="de-DE" dirty="0" smtClean="0">
                <a:solidFill>
                  <a:srgbClr val="215968"/>
                </a:solidFill>
              </a:rPr>
              <a:t> regiert</a:t>
            </a:r>
            <a:endParaRPr lang="de-DE" dirty="0">
              <a:solidFill>
                <a:srgbClr val="215968"/>
              </a:solidFill>
            </a:endParaRPr>
          </a:p>
        </p:txBody>
      </p:sp>
    </p:spTree>
    <p:extLst>
      <p:ext uri="{BB962C8B-B14F-4D97-AF65-F5344CB8AC3E}">
        <p14:creationId xmlns:p14="http://schemas.microsoft.com/office/powerpoint/2010/main" val="2221544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onstanz Modell 1600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2550"/>
            <a:ext cx="9144000" cy="5497879"/>
          </a:xfrm>
          <a:prstGeom prst="rect">
            <a:avLst/>
          </a:prstGeom>
        </p:spPr>
      </p:pic>
    </p:spTree>
    <p:extLst>
      <p:ext uri="{BB962C8B-B14F-4D97-AF65-F5344CB8AC3E}">
        <p14:creationId xmlns:p14="http://schemas.microsoft.com/office/powerpoint/2010/main" val="4214974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849547"/>
            <a:ext cx="7772400" cy="934332"/>
          </a:xfrm>
        </p:spPr>
        <p:txBody>
          <a:bodyPr>
            <a:normAutofit/>
          </a:bodyPr>
          <a:lstStyle/>
          <a:p>
            <a:r>
              <a:rPr lang="de-DE" sz="3600" b="1" dirty="0" smtClean="0">
                <a:solidFill>
                  <a:schemeClr val="accent5">
                    <a:lumMod val="50000"/>
                  </a:schemeClr>
                </a:solidFill>
              </a:rPr>
              <a:t>der Chronist Ulrich </a:t>
            </a:r>
            <a:r>
              <a:rPr lang="de-DE" sz="3600" b="1" dirty="0" err="1" smtClean="0">
                <a:solidFill>
                  <a:schemeClr val="accent5">
                    <a:lumMod val="50000"/>
                  </a:schemeClr>
                </a:solidFill>
              </a:rPr>
              <a:t>Richental</a:t>
            </a:r>
            <a:endParaRPr lang="de-DE" sz="3600" b="1" dirty="0">
              <a:solidFill>
                <a:schemeClr val="accent5">
                  <a:lumMod val="50000"/>
                </a:schemeClr>
              </a:solidFill>
            </a:endParaRPr>
          </a:p>
        </p:txBody>
      </p:sp>
      <p:pic>
        <p:nvPicPr>
          <p:cNvPr id="3" name="Bild 2"/>
          <p:cNvPicPr>
            <a:picLocks noChangeAspect="1"/>
          </p:cNvPicPr>
          <p:nvPr/>
        </p:nvPicPr>
        <p:blipFill>
          <a:blip r:embed="rId2"/>
          <a:stretch>
            <a:fillRect/>
          </a:stretch>
        </p:blipFill>
        <p:spPr>
          <a:xfrm>
            <a:off x="516332" y="2979087"/>
            <a:ext cx="2513995" cy="3411147"/>
          </a:xfrm>
          <a:prstGeom prst="rect">
            <a:avLst/>
          </a:prstGeom>
        </p:spPr>
      </p:pic>
      <p:pic>
        <p:nvPicPr>
          <p:cNvPr id="12" name="Bild 11" descr="Bildschirmfoto 2015-01-28 um 12.50.4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8293" y="2979085"/>
            <a:ext cx="2726035" cy="3411149"/>
          </a:xfrm>
          <a:prstGeom prst="rect">
            <a:avLst/>
          </a:prstGeom>
        </p:spPr>
      </p:pic>
      <p:pic>
        <p:nvPicPr>
          <p:cNvPr id="5" name="Bild 14" descr="Macintosh HD:Users:u.keller:Desktop:zumgoldenenbracken_1_wohnhaus_richental.jpg"/>
          <p:cNvPicPr/>
          <p:nvPr/>
        </p:nvPicPr>
        <p:blipFill>
          <a:blip r:embed="rId4">
            <a:extLst>
              <a:ext uri="{28A0092B-C50C-407E-A947-70E740481C1C}">
                <a14:useLocalDpi xmlns:a14="http://schemas.microsoft.com/office/drawing/2010/main"/>
              </a:ext>
            </a:extLst>
          </a:blip>
          <a:srcRect/>
          <a:stretch>
            <a:fillRect/>
          </a:stretch>
        </p:blipFill>
        <p:spPr bwMode="auto">
          <a:xfrm>
            <a:off x="6333192" y="2979087"/>
            <a:ext cx="2393557" cy="1317701"/>
          </a:xfrm>
          <a:prstGeom prst="rect">
            <a:avLst/>
          </a:prstGeom>
          <a:noFill/>
          <a:ln>
            <a:noFill/>
          </a:ln>
        </p:spPr>
      </p:pic>
      <p:pic>
        <p:nvPicPr>
          <p:cNvPr id="6" name="Grafik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3192" y="4687201"/>
            <a:ext cx="2393557" cy="1703033"/>
          </a:xfrm>
          <a:prstGeom prst="rect">
            <a:avLst/>
          </a:prstGeom>
        </p:spPr>
      </p:pic>
      <p:pic>
        <p:nvPicPr>
          <p:cNvPr id="7" name="Grafik 6"/>
          <p:cNvPicPr>
            <a:picLocks noChangeAspect="1"/>
          </p:cNvPicPr>
          <p:nvPr/>
        </p:nvPicPr>
        <p:blipFill>
          <a:blip r:embed="rId6"/>
          <a:stretch>
            <a:fillRect/>
          </a:stretch>
        </p:blipFill>
        <p:spPr>
          <a:xfrm>
            <a:off x="3092060" y="459426"/>
            <a:ext cx="3238500" cy="1333500"/>
          </a:xfrm>
          <a:prstGeom prst="rect">
            <a:avLst/>
          </a:prstGeom>
        </p:spPr>
      </p:pic>
    </p:spTree>
    <p:extLst>
      <p:ext uri="{BB962C8B-B14F-4D97-AF65-F5344CB8AC3E}">
        <p14:creationId xmlns:p14="http://schemas.microsoft.com/office/powerpoint/2010/main" val="166386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846707" y="356780"/>
            <a:ext cx="7772400" cy="9343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sz="3600" b="1" dirty="0" smtClean="0">
                <a:solidFill>
                  <a:schemeClr val="accent5">
                    <a:lumMod val="50000"/>
                  </a:schemeClr>
                </a:solidFill>
              </a:rPr>
              <a:t>Konstanz beherbergt 20'000 Gäste</a:t>
            </a:r>
            <a:endParaRPr lang="de-DE" sz="3600" b="1" dirty="0">
              <a:solidFill>
                <a:schemeClr val="accent5">
                  <a:lumMod val="50000"/>
                </a:schemeClr>
              </a:solidFill>
            </a:endParaRPr>
          </a:p>
        </p:txBody>
      </p:sp>
      <p:sp>
        <p:nvSpPr>
          <p:cNvPr id="2" name="Textfeld 1"/>
          <p:cNvSpPr txBox="1"/>
          <p:nvPr/>
        </p:nvSpPr>
        <p:spPr>
          <a:xfrm>
            <a:off x="846707" y="1392712"/>
            <a:ext cx="7772400" cy="1754326"/>
          </a:xfrm>
          <a:prstGeom prst="rect">
            <a:avLst/>
          </a:prstGeom>
          <a:noFill/>
        </p:spPr>
        <p:txBody>
          <a:bodyPr wrap="square" rtlCol="0">
            <a:spAutoFit/>
          </a:bodyPr>
          <a:lstStyle/>
          <a:p>
            <a:r>
              <a:rPr lang="de-DE" dirty="0" smtClean="0"/>
              <a:t>- Unterkunft in Konstanz um Umgebung („Kontingente“ für Konstanzer Familien) - </a:t>
            </a:r>
            <a:br>
              <a:rPr lang="de-DE" dirty="0" smtClean="0"/>
            </a:br>
            <a:r>
              <a:rPr lang="de-DE" dirty="0" smtClean="0"/>
              <a:t>  meist ein Bett mit Strohmatratze oder ein Strohsack auf dem Boden – zuweilen</a:t>
            </a:r>
            <a:br>
              <a:rPr lang="de-DE" dirty="0" smtClean="0"/>
            </a:br>
            <a:r>
              <a:rPr lang="de-DE" dirty="0" smtClean="0"/>
              <a:t>  auch zu viert in einem Bett...</a:t>
            </a:r>
            <a:br>
              <a:rPr lang="de-DE" dirty="0" smtClean="0"/>
            </a:br>
            <a:endParaRPr lang="de-DE" dirty="0" smtClean="0"/>
          </a:p>
          <a:p>
            <a:r>
              <a:rPr lang="de-DE" dirty="0" smtClean="0"/>
              <a:t>- Stallungen, Stroh und Heu für einige tausend Pferde </a:t>
            </a:r>
          </a:p>
          <a:p>
            <a:endParaRPr lang="de-DE" dirty="0"/>
          </a:p>
        </p:txBody>
      </p:sp>
      <p:sp>
        <p:nvSpPr>
          <p:cNvPr id="3" name="Textfeld 2"/>
          <p:cNvSpPr txBox="1"/>
          <p:nvPr/>
        </p:nvSpPr>
        <p:spPr>
          <a:xfrm>
            <a:off x="815393" y="5493972"/>
            <a:ext cx="7803714" cy="646331"/>
          </a:xfrm>
          <a:prstGeom prst="rect">
            <a:avLst/>
          </a:prstGeom>
          <a:noFill/>
        </p:spPr>
        <p:txBody>
          <a:bodyPr wrap="none" rtlCol="0">
            <a:spAutoFit/>
          </a:bodyPr>
          <a:lstStyle/>
          <a:p>
            <a:r>
              <a:rPr lang="de-DE" dirty="0" smtClean="0"/>
              <a:t>Lieferung von Nahrungsmitteln, Heu, Stroh, Holz usw. aus der umliegenden Land-</a:t>
            </a:r>
            <a:br>
              <a:rPr lang="de-DE" dirty="0" smtClean="0"/>
            </a:br>
            <a:r>
              <a:rPr lang="de-DE" dirty="0" err="1" smtClean="0"/>
              <a:t>schaft</a:t>
            </a:r>
            <a:r>
              <a:rPr lang="de-DE" dirty="0" smtClean="0"/>
              <a:t>,</a:t>
            </a:r>
            <a:r>
              <a:rPr lang="de-DE" dirty="0"/>
              <a:t> </a:t>
            </a:r>
            <a:r>
              <a:rPr lang="de-DE" dirty="0" smtClean="0"/>
              <a:t>besonders auch aus dem Thurgau</a:t>
            </a:r>
            <a:endParaRPr lang="de-DE" dirty="0"/>
          </a:p>
        </p:txBody>
      </p:sp>
      <p:sp>
        <p:nvSpPr>
          <p:cNvPr id="5" name="Rechteck 4"/>
          <p:cNvSpPr/>
          <p:nvPr/>
        </p:nvSpPr>
        <p:spPr>
          <a:xfrm>
            <a:off x="4211959" y="3071539"/>
            <a:ext cx="4660527" cy="2262158"/>
          </a:xfrm>
          <a:prstGeom prst="rect">
            <a:avLst/>
          </a:prstGeom>
        </p:spPr>
        <p:txBody>
          <a:bodyPr wrap="square">
            <a:spAutoFit/>
          </a:bodyPr>
          <a:lstStyle/>
          <a:p>
            <a:pPr>
              <a:spcAft>
                <a:spcPts val="600"/>
              </a:spcAft>
            </a:pPr>
            <a:r>
              <a:rPr lang="de-DE" dirty="0"/>
              <a:t>- genügend Nahrung (Brot, Fleisch, Fisch, </a:t>
            </a:r>
            <a:r>
              <a:rPr lang="de-DE" dirty="0" err="1" smtClean="0"/>
              <a:t>Ge</a:t>
            </a:r>
            <a:r>
              <a:rPr lang="de-DE" dirty="0" smtClean="0"/>
              <a:t>-</a:t>
            </a:r>
            <a:br>
              <a:rPr lang="de-DE" dirty="0" smtClean="0"/>
            </a:br>
            <a:r>
              <a:rPr lang="de-DE" dirty="0" smtClean="0"/>
              <a:t>  </a:t>
            </a:r>
            <a:r>
              <a:rPr lang="de-DE" dirty="0" err="1" smtClean="0"/>
              <a:t>treidebrei</a:t>
            </a:r>
            <a:r>
              <a:rPr lang="de-DE" dirty="0" smtClean="0"/>
              <a:t>)</a:t>
            </a:r>
            <a:r>
              <a:rPr lang="de-DE" dirty="0"/>
              <a:t> </a:t>
            </a:r>
            <a:r>
              <a:rPr lang="de-DE" dirty="0" smtClean="0"/>
              <a:t>und Getränk (Wasser, Wein)</a:t>
            </a:r>
          </a:p>
          <a:p>
            <a:pPr>
              <a:spcAft>
                <a:spcPts val="600"/>
              </a:spcAft>
            </a:pPr>
            <a:r>
              <a:rPr lang="de-DE" dirty="0" smtClean="0"/>
              <a:t>- Luxusprodukte </a:t>
            </a:r>
            <a:r>
              <a:rPr lang="de-DE" dirty="0"/>
              <a:t>für Könige, Kardinäle und </a:t>
            </a:r>
            <a:r>
              <a:rPr lang="de-DE" dirty="0" smtClean="0"/>
              <a:t/>
            </a:r>
            <a:br>
              <a:rPr lang="de-DE" dirty="0" smtClean="0"/>
            </a:br>
            <a:r>
              <a:rPr lang="de-DE" dirty="0" smtClean="0"/>
              <a:t>  Bischöfe</a:t>
            </a:r>
            <a:r>
              <a:rPr lang="de-DE" dirty="0"/>
              <a:t>: </a:t>
            </a:r>
            <a:r>
              <a:rPr lang="de-DE" dirty="0" smtClean="0"/>
              <a:t>teurer Wein, Hering</a:t>
            </a:r>
            <a:r>
              <a:rPr lang="de-DE" dirty="0"/>
              <a:t>, Froschschenkel</a:t>
            </a:r>
            <a:r>
              <a:rPr lang="de-DE" dirty="0" smtClean="0"/>
              <a:t>,</a:t>
            </a:r>
            <a:br>
              <a:rPr lang="de-DE" dirty="0" smtClean="0"/>
            </a:br>
            <a:r>
              <a:rPr lang="de-DE" dirty="0" smtClean="0"/>
              <a:t>  Schnecken...</a:t>
            </a:r>
            <a:endParaRPr lang="de-DE" dirty="0"/>
          </a:p>
          <a:p>
            <a:pPr>
              <a:spcAft>
                <a:spcPts val="600"/>
              </a:spcAft>
            </a:pPr>
            <a:r>
              <a:rPr lang="de-DE" dirty="0"/>
              <a:t>- Heu und Stroh für die Pferde</a:t>
            </a:r>
          </a:p>
          <a:p>
            <a:pPr>
              <a:spcAft>
                <a:spcPts val="600"/>
              </a:spcAft>
            </a:pPr>
            <a:r>
              <a:rPr lang="de-DE" dirty="0"/>
              <a:t>- Holz für Heizung</a:t>
            </a:r>
          </a:p>
        </p:txBody>
      </p:sp>
      <p:pic>
        <p:nvPicPr>
          <p:cNvPr id="6" name="Bild 5" descr="Fischhändl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9592" y="3068375"/>
            <a:ext cx="3200400" cy="2193823"/>
          </a:xfrm>
          <a:prstGeom prst="rect">
            <a:avLst/>
          </a:prstGeom>
        </p:spPr>
      </p:pic>
    </p:spTree>
    <p:extLst>
      <p:ext uri="{BB962C8B-B14F-4D97-AF65-F5344CB8AC3E}">
        <p14:creationId xmlns:p14="http://schemas.microsoft.com/office/powerpoint/2010/main" val="2870311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931</Words>
  <Application>Microsoft Office PowerPoint</Application>
  <PresentationFormat>Bildschirmpräsentation (4:3)</PresentationFormat>
  <Paragraphs>192</Paragraphs>
  <Slides>32</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32</vt:i4>
      </vt:variant>
    </vt:vector>
  </HeadingPairs>
  <TitlesOfParts>
    <vt:vector size="35" baseType="lpstr">
      <vt:lpstr>Arial</vt:lpstr>
      <vt:lpstr>Calibri</vt:lpstr>
      <vt:lpstr>Office-Design</vt:lpstr>
      <vt:lpstr>1414 - 1418</vt:lpstr>
      <vt:lpstr>PowerPoint-Präsentation</vt:lpstr>
      <vt:lpstr>3 Päpste</vt:lpstr>
      <vt:lpstr>PowerPoint-Präsentation</vt:lpstr>
      <vt:lpstr>drei Missstände soll das Konzil beheben:</vt:lpstr>
      <vt:lpstr>PowerPoint-Präsentation</vt:lpstr>
      <vt:lpstr>PowerPoint-Präsentation</vt:lpstr>
      <vt:lpstr>der Chronist Ulrich Richental</vt:lpstr>
      <vt:lpstr>PowerPoint-Präsentation</vt:lpstr>
      <vt:lpstr>PowerPoint-Präsentation</vt:lpstr>
      <vt:lpstr>PowerPoint-Präsentation</vt:lpstr>
      <vt:lpstr>PowerPoint-Präsentation</vt:lpstr>
      <vt:lpstr>Anreise von Johannes XXIII.</vt:lpstr>
      <vt:lpstr>Verhandlungen im Münster</vt:lpstr>
      <vt:lpstr>heimliche Flucht von Johannes XIII.</vt:lpstr>
      <vt:lpstr>Fluchtweg über Ermatingen</vt:lpstr>
      <vt:lpstr>Groppenfasnacht in Ermatingen</vt:lpstr>
      <vt:lpstr>PowerPoint-Präsentation</vt:lpstr>
      <vt:lpstr>PowerPoint-Präsentation</vt:lpstr>
      <vt:lpstr>PowerPoint-Präsentation</vt:lpstr>
      <vt:lpstr>PowerPoint-Präsentation</vt:lpstr>
      <vt:lpstr>PowerPoint-Präsentation</vt:lpstr>
      <vt:lpstr>Wahl des neuen Papstes 1417: Martin V.</vt:lpstr>
      <vt:lpstr>das „Konzil“: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Sek. Alterswilen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Urs Keller</dc:creator>
  <cp:lastModifiedBy>Fam Keller</cp:lastModifiedBy>
  <cp:revision>111</cp:revision>
  <cp:lastPrinted>2015-02-13T10:28:33Z</cp:lastPrinted>
  <dcterms:created xsi:type="dcterms:W3CDTF">2015-01-27T14:46:19Z</dcterms:created>
  <dcterms:modified xsi:type="dcterms:W3CDTF">2016-06-15T12:39:12Z</dcterms:modified>
</cp:coreProperties>
</file>